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422" r:id="rId2"/>
    <p:sldId id="474" r:id="rId3"/>
    <p:sldId id="475" r:id="rId4"/>
    <p:sldId id="508" r:id="rId5"/>
    <p:sldId id="509" r:id="rId6"/>
    <p:sldId id="493" r:id="rId7"/>
    <p:sldId id="488" r:id="rId8"/>
    <p:sldId id="480" r:id="rId9"/>
    <p:sldId id="489" r:id="rId10"/>
    <p:sldId id="510" r:id="rId11"/>
    <p:sldId id="511" r:id="rId12"/>
    <p:sldId id="512" r:id="rId13"/>
  </p:sldIdLst>
  <p:sldSz cx="24384000" cy="13716000"/>
  <p:notesSz cx="6858000" cy="9144000"/>
  <p:custDataLst>
    <p:tags r:id="rId15"/>
  </p:custDataLst>
  <p:defaultTextStyle>
    <a:lvl1pPr>
      <a:defRPr sz="3600">
        <a:latin typeface="Calibri"/>
        <a:ea typeface="Calibri"/>
        <a:cs typeface="Calibri"/>
        <a:sym typeface="Calibri"/>
      </a:defRPr>
    </a:lvl1pPr>
    <a:lvl2pPr indent="457200">
      <a:defRPr sz="3600">
        <a:latin typeface="Calibri"/>
        <a:ea typeface="Calibri"/>
        <a:cs typeface="Calibri"/>
        <a:sym typeface="Calibri"/>
      </a:defRPr>
    </a:lvl2pPr>
    <a:lvl3pPr indent="914400">
      <a:defRPr sz="3600">
        <a:latin typeface="Calibri"/>
        <a:ea typeface="Calibri"/>
        <a:cs typeface="Calibri"/>
        <a:sym typeface="Calibri"/>
      </a:defRPr>
    </a:lvl3pPr>
    <a:lvl4pPr indent="1371600">
      <a:defRPr sz="3600">
        <a:latin typeface="Calibri"/>
        <a:ea typeface="Calibri"/>
        <a:cs typeface="Calibri"/>
        <a:sym typeface="Calibri"/>
      </a:defRPr>
    </a:lvl4pPr>
    <a:lvl5pPr indent="1828800">
      <a:defRPr sz="3600">
        <a:latin typeface="Calibri"/>
        <a:ea typeface="Calibri"/>
        <a:cs typeface="Calibri"/>
        <a:sym typeface="Calibri"/>
      </a:defRPr>
    </a:lvl5pPr>
    <a:lvl6pPr indent="2286000">
      <a:defRPr sz="3600">
        <a:latin typeface="Calibri"/>
        <a:ea typeface="Calibri"/>
        <a:cs typeface="Calibri"/>
        <a:sym typeface="Calibri"/>
      </a:defRPr>
    </a:lvl6pPr>
    <a:lvl7pPr indent="2743200">
      <a:defRPr sz="3600">
        <a:latin typeface="Calibri"/>
        <a:ea typeface="Calibri"/>
        <a:cs typeface="Calibri"/>
        <a:sym typeface="Calibri"/>
      </a:defRPr>
    </a:lvl7pPr>
    <a:lvl8pPr indent="3200400">
      <a:defRPr sz="3600">
        <a:latin typeface="Calibri"/>
        <a:ea typeface="Calibri"/>
        <a:cs typeface="Calibri"/>
        <a:sym typeface="Calibri"/>
      </a:defRPr>
    </a:lvl8pPr>
    <a:lvl9pPr indent="3657600">
      <a:defRPr sz="3600"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A602"/>
    <a:srgbClr val="00FFFF"/>
    <a:srgbClr val="A50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5373" autoAdjust="0"/>
  </p:normalViewPr>
  <p:slideViewPr>
    <p:cSldViewPr snapToGrid="0" snapToObjects="1">
      <p:cViewPr varScale="1">
        <p:scale>
          <a:sx n="44" d="100"/>
          <a:sy n="44" d="100"/>
        </p:scale>
        <p:origin x="1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35" name="Shape 9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237001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37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221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680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54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39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156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727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634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890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775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07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26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Cov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21" name="Shape 21"/>
          <p:cNvSpPr/>
          <p:nvPr/>
        </p:nvSpPr>
        <p:spPr>
          <a:xfrm>
            <a:off x="16165462" y="226497"/>
            <a:ext cx="7944220" cy="13212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09" y="16"/>
                </a:moveTo>
                <a:lnTo>
                  <a:pt x="21600" y="0"/>
                </a:lnTo>
                <a:lnTo>
                  <a:pt x="21545" y="21600"/>
                </a:lnTo>
                <a:cubicBezTo>
                  <a:pt x="18884" y="21600"/>
                  <a:pt x="16223" y="21600"/>
                  <a:pt x="13562" y="21600"/>
                </a:cubicBezTo>
                <a:cubicBezTo>
                  <a:pt x="9042" y="21600"/>
                  <a:pt x="4521" y="21600"/>
                  <a:pt x="0" y="21600"/>
                </a:cubicBezTo>
                <a:lnTo>
                  <a:pt x="10009" y="16"/>
                </a:lnTo>
                <a:close/>
              </a:path>
            </a:pathLst>
          </a:custGeom>
          <a:solidFill>
            <a:srgbClr val="2A2C34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457200"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047237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254000" y="251767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262022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270044" y="9195232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8291103" y="9179191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16336225" y="9187213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9"/>
          </p:nvPr>
        </p:nvSpPr>
        <p:spPr>
          <a:xfrm>
            <a:off x="8316502" y="251767"/>
            <a:ext cx="15813497" cy="8763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53474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159" name="Shape 159"/>
          <p:cNvSpPr/>
          <p:nvPr/>
        </p:nvSpPr>
        <p:spPr>
          <a:xfrm>
            <a:off x="16276373" y="9215300"/>
            <a:ext cx="7818364" cy="4249864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9" name="Espace réservé pour une image  4"/>
          <p:cNvSpPr>
            <a:spLocks noGrp="1"/>
          </p:cNvSpPr>
          <p:nvPr>
            <p:ph type="pic" sz="quarter" idx="11"/>
          </p:nvPr>
        </p:nvSpPr>
        <p:spPr>
          <a:xfrm>
            <a:off x="8275059" y="235726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4"/>
          <p:cNvSpPr>
            <a:spLocks noGrp="1"/>
          </p:cNvSpPr>
          <p:nvPr>
            <p:ph type="pic" sz="quarter" idx="12"/>
          </p:nvPr>
        </p:nvSpPr>
        <p:spPr>
          <a:xfrm>
            <a:off x="16320181" y="243748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262022" y="250836"/>
            <a:ext cx="7823200" cy="874387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8283081" y="4727510"/>
            <a:ext cx="15811656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270044" y="9195232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8291103" y="9179191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83711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262022" y="250835"/>
            <a:ext cx="7823200" cy="13213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8280400" y="250834"/>
            <a:ext cx="7823200" cy="13213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6314822" y="250834"/>
            <a:ext cx="7823200" cy="13213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6527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170" name="Shape 170"/>
          <p:cNvSpPr/>
          <p:nvPr/>
        </p:nvSpPr>
        <p:spPr>
          <a:xfrm>
            <a:off x="267794" y="250835"/>
            <a:ext cx="23848412" cy="4275604"/>
          </a:xfrm>
          <a:prstGeom prst="rect">
            <a:avLst/>
          </a:prstGeom>
          <a:solidFill>
            <a:srgbClr val="2A2C3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262022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8283081" y="4727510"/>
            <a:ext cx="7823200" cy="873492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6328203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270044" y="9195232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16336225" y="9187213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67392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Mobi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15663732" y="1606226"/>
            <a:ext cx="3355167" cy="3355167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12307131" y="4955363"/>
            <a:ext cx="3355168" cy="3355168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16122884" y="8955216"/>
            <a:ext cx="3355167" cy="3355167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438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18162218" y="-2819400"/>
            <a:ext cx="6194049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>
            <a:off x="10900158" y="6316820"/>
            <a:ext cx="6194049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Shape 441"/>
          <p:cNvSpPr/>
          <p:nvPr/>
        </p:nvSpPr>
        <p:spPr>
          <a:xfrm>
            <a:off x="16830419" y="3532780"/>
            <a:ext cx="1302208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ipsum</a:t>
            </a:r>
          </a:p>
        </p:txBody>
      </p:sp>
      <p:sp>
        <p:nvSpPr>
          <p:cNvPr id="443" name="Shape 443"/>
          <p:cNvSpPr/>
          <p:nvPr/>
        </p:nvSpPr>
        <p:spPr>
          <a:xfrm>
            <a:off x="13344867" y="6936785"/>
            <a:ext cx="1347014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Lorem</a:t>
            </a:r>
          </a:p>
        </p:txBody>
      </p:sp>
      <p:sp>
        <p:nvSpPr>
          <p:cNvPr id="445" name="Shape 445"/>
          <p:cNvSpPr/>
          <p:nvPr/>
        </p:nvSpPr>
        <p:spPr>
          <a:xfrm>
            <a:off x="17160619" y="10936638"/>
            <a:ext cx="1347013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535353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35353"/>
                </a:solidFill>
              </a:rPr>
              <a:t>Lorem</a:t>
            </a:r>
          </a:p>
        </p:txBody>
      </p:sp>
      <p:sp>
        <p:nvSpPr>
          <p:cNvPr id="17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19353302" y="372533"/>
            <a:ext cx="4050894" cy="7315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11831640" y="9517220"/>
            <a:ext cx="4050894" cy="7315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46174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Mobile #1 Black">
    <p:bg>
      <p:bgPr>
        <a:solidFill>
          <a:srgbClr val="2A2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ln w="25400">
            <a:solidFill>
              <a:srgbClr val="A4947E"/>
            </a:solidFill>
            <a:miter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15663732" y="1606226"/>
            <a:ext cx="3355167" cy="3355167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53" name="Shape 453"/>
          <p:cNvSpPr/>
          <p:nvPr/>
        </p:nvSpPr>
        <p:spPr>
          <a:xfrm>
            <a:off x="12307131" y="4955363"/>
            <a:ext cx="3355168" cy="3355168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16122884" y="8955216"/>
            <a:ext cx="3355167" cy="3355167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460" name="iPhone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8427700" y="-1148491"/>
            <a:ext cx="5523053" cy="10919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iPhone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94947" y="7991812"/>
            <a:ext cx="5523054" cy="1091976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19353302" y="372533"/>
            <a:ext cx="4050894" cy="7315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11830989" y="9498170"/>
            <a:ext cx="4050894" cy="7315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7730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Mobi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464" name="Shape 4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68" name="Shape 468"/>
          <p:cNvSpPr/>
          <p:nvPr/>
        </p:nvSpPr>
        <p:spPr>
          <a:xfrm rot="2369050">
            <a:off x="13004076" y="-3032910"/>
            <a:ext cx="8316453" cy="23104549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476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17146218" y="482600"/>
            <a:ext cx="6194049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18343574" y="3684526"/>
            <a:ext cx="4050894" cy="7315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21929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Mobil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484" name="Shape 484"/>
          <p:cNvSpPr/>
          <p:nvPr/>
        </p:nvSpPr>
        <p:spPr>
          <a:xfrm rot="5400000">
            <a:off x="10448201" y="-219158"/>
            <a:ext cx="3487600" cy="23895827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488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16138178" y="-1241587"/>
            <a:ext cx="7202089" cy="15948187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hape 4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17523993" y="2462094"/>
            <a:ext cx="4780665" cy="8540664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17514078" y="2436024"/>
            <a:ext cx="4790580" cy="85225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9863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Mobil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/>
        </p:nvSpPr>
        <p:spPr>
          <a:xfrm flipH="1">
            <a:off x="1831183" y="10958568"/>
            <a:ext cx="1" cy="1540375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/>
          </a:p>
        </p:txBody>
      </p:sp>
      <p:pic>
        <p:nvPicPr>
          <p:cNvPr id="501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16138178" y="-1241587"/>
            <a:ext cx="7202089" cy="15948187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Shape 502"/>
          <p:cNvSpPr/>
          <p:nvPr/>
        </p:nvSpPr>
        <p:spPr>
          <a:xfrm>
            <a:off x="12626756" y="10569847"/>
            <a:ext cx="1846902" cy="154037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84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503" name="Shape 503"/>
          <p:cNvSpPr/>
          <p:nvPr/>
        </p:nvSpPr>
        <p:spPr>
          <a:xfrm>
            <a:off x="12656359" y="11868405"/>
            <a:ext cx="2551075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Lorem ipsum</a:t>
            </a:r>
          </a:p>
        </p:txBody>
      </p:sp>
      <p:sp>
        <p:nvSpPr>
          <p:cNvPr id="504" name="Shape 504"/>
          <p:cNvSpPr/>
          <p:nvPr/>
        </p:nvSpPr>
        <p:spPr>
          <a:xfrm>
            <a:off x="12245183" y="10958568"/>
            <a:ext cx="1" cy="1540375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/>
          </a:p>
        </p:txBody>
      </p:sp>
      <p:sp>
        <p:nvSpPr>
          <p:cNvPr id="505" name="Shape 5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2155168" y="6663315"/>
            <a:ext cx="692256" cy="9003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44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1.</a:t>
            </a:r>
          </a:p>
        </p:txBody>
      </p:sp>
      <p:sp>
        <p:nvSpPr>
          <p:cNvPr id="26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17514078" y="2496984"/>
            <a:ext cx="4776962" cy="84765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06246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Mobil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991818" y="4157133"/>
            <a:ext cx="6194049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Shape 5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527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8649426" y="4157133"/>
            <a:ext cx="6194049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16371097" y="4157133"/>
            <a:ext cx="6194049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2189689" y="7343304"/>
            <a:ext cx="4058711" cy="731757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9857979" y="7356345"/>
            <a:ext cx="4058711" cy="731757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7556396" y="7352420"/>
            <a:ext cx="4058711" cy="731757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0476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ummary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55930" y="264197"/>
            <a:ext cx="10412515" cy="13187606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7958208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Desktop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Macboo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78079" y="1675810"/>
            <a:ext cx="17811838" cy="1036438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7268532" y="2541595"/>
            <a:ext cx="12754268" cy="796790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31" name="Shape 5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41782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Desktop #1 Black">
    <p:bg>
      <p:bgPr>
        <a:solidFill>
          <a:srgbClr val="2A2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Macbook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02144" y="1660525"/>
            <a:ext cx="17864377" cy="1039495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7014533" y="2541595"/>
            <a:ext cx="12754268" cy="796790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43" name="Shape 5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ln w="25400">
            <a:solidFill>
              <a:srgbClr val="A4947E"/>
            </a:solidFill>
            <a:miter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22716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Desktop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/>
          <p:nvPr/>
        </p:nvSpPr>
        <p:spPr>
          <a:xfrm rot="5400000">
            <a:off x="10456326" y="-219158"/>
            <a:ext cx="3487601" cy="23895827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570" name="Macboo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0079" y="1675810"/>
            <a:ext cx="17811838" cy="10364380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Shape 5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8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8038146" y="2541595"/>
            <a:ext cx="12754268" cy="796790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15399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Desktop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/>
        </p:nvSpPr>
        <p:spPr>
          <a:xfrm flipH="1">
            <a:off x="1831183" y="10958568"/>
            <a:ext cx="1" cy="1540375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/>
          </a:p>
        </p:txBody>
      </p:sp>
      <p:sp>
        <p:nvSpPr>
          <p:cNvPr id="576" name="Shape 5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78" name="Shape 578"/>
          <p:cNvSpPr/>
          <p:nvPr/>
        </p:nvSpPr>
        <p:spPr>
          <a:xfrm rot="2369050">
            <a:off x="13004076" y="-3032910"/>
            <a:ext cx="8316453" cy="23104549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585" name="Macboo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24279" y="2183810"/>
            <a:ext cx="17811838" cy="1036438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8624365" y="3046091"/>
            <a:ext cx="12754268" cy="796790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61447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Desktop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593" name="Macboo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0079" y="1675810"/>
            <a:ext cx="17811838" cy="1036438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8056807" y="2541595"/>
            <a:ext cx="12754268" cy="796790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25872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Desktop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615" name="Macboo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3032" y="5436221"/>
            <a:ext cx="25186634" cy="146556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2977276" y="6640629"/>
            <a:ext cx="18003732" cy="1123746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3836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duct Desktop #5">
    <p:bg>
      <p:bgPr>
        <a:solidFill>
          <a:srgbClr val="2A2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ln w="25400">
            <a:solidFill>
              <a:srgbClr val="A4947E"/>
            </a:solidFill>
            <a:miter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pic>
        <p:nvPicPr>
          <p:cNvPr id="622" name="Macbook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195" y="5965825"/>
            <a:ext cx="23571809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3752193" y="7126015"/>
            <a:ext cx="16837573" cy="1043677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28507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Table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634" name="iPa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6172397" y="-4761686"/>
            <a:ext cx="9096894" cy="12423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5" name="iPa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2653212" y="8267023"/>
            <a:ext cx="8994228" cy="12420601"/>
          </a:xfrm>
          <a:prstGeom prst="rect">
            <a:avLst/>
          </a:prstGeom>
          <a:ln w="12700">
            <a:miter lim="400000"/>
          </a:ln>
        </p:spPr>
      </p:pic>
      <p:sp>
        <p:nvSpPr>
          <p:cNvPr id="636" name="Shape 636"/>
          <p:cNvSpPr/>
          <p:nvPr/>
        </p:nvSpPr>
        <p:spPr>
          <a:xfrm>
            <a:off x="17114336" y="-3693341"/>
            <a:ext cx="7429866" cy="9936557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637" name="Shape 637"/>
          <p:cNvSpPr/>
          <p:nvPr/>
        </p:nvSpPr>
        <p:spPr>
          <a:xfrm>
            <a:off x="13575092" y="9343945"/>
            <a:ext cx="7429867" cy="9936557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7114336" y="-3693341"/>
            <a:ext cx="7429866" cy="99365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3576642" y="9333784"/>
            <a:ext cx="7429866" cy="99365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42172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Tablet #2">
    <p:bg>
      <p:bgPr>
        <a:solidFill>
          <a:srgbClr val="2A2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ln w="25400">
            <a:solidFill>
              <a:srgbClr val="A4947E"/>
            </a:solidFill>
            <a:miter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pic>
        <p:nvPicPr>
          <p:cNvPr id="650" name="iPad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28699" y="8253920"/>
            <a:ext cx="9080501" cy="1252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iPad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98533" y="-4811196"/>
            <a:ext cx="9080501" cy="1252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7114336" y="-3693341"/>
            <a:ext cx="7429866" cy="99365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3576642" y="9333784"/>
            <a:ext cx="7429866" cy="99365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1787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Table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iPa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5860979" y="-1796191"/>
            <a:ext cx="10043563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Shape 6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8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6896648" y="-611576"/>
            <a:ext cx="8215062" cy="1089164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6621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ummary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250176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Tablet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683" name="iPa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7892979" y="-1131919"/>
            <a:ext cx="8906178" cy="1216272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8810776" y="-79512"/>
            <a:ext cx="7281311" cy="96761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8598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Tablet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689" name="iPa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6495979" y="1027081"/>
            <a:ext cx="8906178" cy="1216272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7397276" y="2076565"/>
            <a:ext cx="7281311" cy="96761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81823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Tablet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710" name="iPa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64261" y="5699172"/>
            <a:ext cx="8740746" cy="1207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11" name="iPa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9575" y="5699172"/>
            <a:ext cx="8740746" cy="1207055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2288058" y="6772135"/>
            <a:ext cx="7201931" cy="95634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13785384" y="6772135"/>
            <a:ext cx="7201931" cy="95634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96399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Tablet #6 Black">
    <p:bg>
      <p:bgPr>
        <a:solidFill>
          <a:srgbClr val="2A2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ln w="25400">
            <a:solidFill>
              <a:srgbClr val="A4947E"/>
            </a:solidFill>
            <a:miter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pic>
        <p:nvPicPr>
          <p:cNvPr id="719" name="iPad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9698" y="5409615"/>
            <a:ext cx="9080501" cy="1252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0" name="iPad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94383" y="5409615"/>
            <a:ext cx="9080501" cy="125222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2150407" y="6486999"/>
            <a:ext cx="7485206" cy="995253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13613391" y="6477907"/>
            <a:ext cx="7485206" cy="995253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618719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25" name="Shape 725"/>
          <p:cNvSpPr/>
          <p:nvPr/>
        </p:nvSpPr>
        <p:spPr>
          <a:xfrm>
            <a:off x="12681759" y="12274805"/>
            <a:ext cx="2551075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Lorem ipsum</a:t>
            </a:r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0771756" y="1400293"/>
            <a:ext cx="5664200" cy="835643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17003643" y="1372573"/>
            <a:ext cx="5664200" cy="835643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443439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7184146" y="5578056"/>
            <a:ext cx="4798924" cy="699132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8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12504211" y="5567055"/>
            <a:ext cx="4798924" cy="699132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9"/>
          </p:nvPr>
        </p:nvSpPr>
        <p:spPr>
          <a:xfrm>
            <a:off x="17826795" y="5567054"/>
            <a:ext cx="4798924" cy="699132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861562" y="5578057"/>
            <a:ext cx="4798924" cy="699132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34" name="Shape 7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35" name="Shape 735"/>
          <p:cNvSpPr/>
          <p:nvPr/>
        </p:nvSpPr>
        <p:spPr>
          <a:xfrm>
            <a:off x="12681759" y="12274805"/>
            <a:ext cx="2551075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Lorem ipsum</a:t>
            </a:r>
          </a:p>
        </p:txBody>
      </p:sp>
      <p:sp>
        <p:nvSpPr>
          <p:cNvPr id="737" name="Shape 737"/>
          <p:cNvSpPr/>
          <p:nvPr/>
        </p:nvSpPr>
        <p:spPr>
          <a:xfrm rot="16200000">
            <a:off x="2778375" y="8663247"/>
            <a:ext cx="2988441" cy="4836599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39" name="Shape 739"/>
          <p:cNvSpPr/>
          <p:nvPr/>
        </p:nvSpPr>
        <p:spPr>
          <a:xfrm rot="16200000">
            <a:off x="8086203" y="8656864"/>
            <a:ext cx="2988440" cy="4836599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41" name="Shape 741"/>
          <p:cNvSpPr/>
          <p:nvPr/>
        </p:nvSpPr>
        <p:spPr>
          <a:xfrm rot="16200000">
            <a:off x="13400402" y="8656864"/>
            <a:ext cx="2988440" cy="4836599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43" name="Shape 743"/>
          <p:cNvSpPr/>
          <p:nvPr/>
        </p:nvSpPr>
        <p:spPr>
          <a:xfrm rot="16200000">
            <a:off x="18714601" y="8656864"/>
            <a:ext cx="2988440" cy="4836599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6932437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6291529" y="233861"/>
            <a:ext cx="5922328" cy="1325567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pour une image  4"/>
          <p:cNvSpPr>
            <a:spLocks noGrp="1"/>
          </p:cNvSpPr>
          <p:nvPr>
            <p:ph type="pic" sz="quarter" idx="19"/>
          </p:nvPr>
        </p:nvSpPr>
        <p:spPr>
          <a:xfrm>
            <a:off x="12292623" y="233861"/>
            <a:ext cx="5922328" cy="1325567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4" name="Espace réservé pour une image  4"/>
          <p:cNvSpPr>
            <a:spLocks noGrp="1"/>
          </p:cNvSpPr>
          <p:nvPr>
            <p:ph type="pic" sz="quarter" idx="20"/>
          </p:nvPr>
        </p:nvSpPr>
        <p:spPr>
          <a:xfrm>
            <a:off x="18293718" y="233861"/>
            <a:ext cx="5922328" cy="1325567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290435" y="233861"/>
            <a:ext cx="5922328" cy="1325567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46" name="Shape 746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747" name="Shape 747"/>
          <p:cNvSpPr/>
          <p:nvPr/>
        </p:nvSpPr>
        <p:spPr>
          <a:xfrm rot="16200000">
            <a:off x="1285977" y="8560625"/>
            <a:ext cx="3902210" cy="5955613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49" name="Shape 749"/>
          <p:cNvSpPr/>
          <p:nvPr/>
        </p:nvSpPr>
        <p:spPr>
          <a:xfrm rot="16200000">
            <a:off x="7293078" y="8560625"/>
            <a:ext cx="3902210" cy="5955613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51" name="Shape 751"/>
          <p:cNvSpPr/>
          <p:nvPr/>
        </p:nvSpPr>
        <p:spPr>
          <a:xfrm rot="16200000">
            <a:off x="13302305" y="8560625"/>
            <a:ext cx="3902210" cy="5955613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53" name="Shape 753"/>
          <p:cNvSpPr/>
          <p:nvPr/>
        </p:nvSpPr>
        <p:spPr>
          <a:xfrm rot="16200000">
            <a:off x="19309407" y="8560625"/>
            <a:ext cx="3902210" cy="5955613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6911961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3048000" y="0"/>
            <a:ext cx="18288000" cy="7019926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800">
                <a:solidFill>
                  <a:srgbClr val="A4947E"/>
                </a:solidFill>
              </a:rPr>
              <a:t>Texte du titre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3048000" y="7204075"/>
            <a:ext cx="18288000" cy="651192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600">
                <a:latin typeface="+mj-lt"/>
                <a:ea typeface="+mj-ea"/>
                <a:cs typeface="+mj-cs"/>
                <a:sym typeface="Montserrat-Regular"/>
              </a:defRPr>
            </a:lvl1pPr>
            <a:lvl2pPr marL="0" indent="457200">
              <a:buSzTx/>
              <a:buFontTx/>
              <a:buNone/>
              <a:defRPr sz="3600">
                <a:latin typeface="+mj-lt"/>
                <a:ea typeface="+mj-ea"/>
                <a:cs typeface="+mj-cs"/>
                <a:sym typeface="Montserrat-Regular"/>
              </a:defRPr>
            </a:lvl2pPr>
            <a:lvl3pPr marL="0" indent="914400">
              <a:buSzTx/>
              <a:buFontTx/>
              <a:buNone/>
              <a:defRPr sz="3600">
                <a:latin typeface="+mj-lt"/>
                <a:ea typeface="+mj-ea"/>
                <a:cs typeface="+mj-cs"/>
                <a:sym typeface="Montserrat-Regular"/>
              </a:defRPr>
            </a:lvl3pPr>
            <a:lvl4pPr marL="0" indent="1371600">
              <a:buSzTx/>
              <a:buFontTx/>
              <a:buNone/>
              <a:defRPr sz="3600">
                <a:latin typeface="+mj-lt"/>
                <a:ea typeface="+mj-ea"/>
                <a:cs typeface="+mj-cs"/>
                <a:sym typeface="Montserrat-Regular"/>
              </a:defRPr>
            </a:lvl4pPr>
            <a:lvl5pPr marL="0" indent="1828800">
              <a:buSzTx/>
              <a:buFontTx/>
              <a:buNone/>
              <a:defRPr sz="3600">
                <a:latin typeface="+mj-lt"/>
                <a:ea typeface="+mj-ea"/>
                <a:cs typeface="+mj-cs"/>
                <a:sym typeface="Montserrat-Regular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353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353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353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353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353"/>
                </a:solidFill>
              </a:rPr>
              <a:t>Texte niveau 5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45526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254000" y="273785"/>
            <a:ext cx="14491105" cy="1317678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12265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1715133" y="1820910"/>
            <a:ext cx="14483542" cy="100016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1144892" y="2787248"/>
            <a:ext cx="11750953" cy="82710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27000" dir="5400000" rotWithShape="0">
              <a:srgbClr val="000000">
                <a:alpha val="30676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24937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#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8131484" y="1820910"/>
            <a:ext cx="14483542" cy="100016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714800" y="2787248"/>
            <a:ext cx="11750953" cy="82710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27000" dir="5400000" rotWithShape="0">
              <a:srgbClr val="000000">
                <a:alpha val="30676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61402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254000" y="251767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pour une image  4"/>
          <p:cNvSpPr>
            <a:spLocks noGrp="1"/>
          </p:cNvSpPr>
          <p:nvPr>
            <p:ph type="pic" sz="quarter" idx="11"/>
          </p:nvPr>
        </p:nvSpPr>
        <p:spPr>
          <a:xfrm>
            <a:off x="8275059" y="235726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2"/>
          </p:nvPr>
        </p:nvSpPr>
        <p:spPr>
          <a:xfrm>
            <a:off x="16320181" y="243748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262022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8283081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6328203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270044" y="9195232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8291103" y="9179191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16336225" y="9187213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957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2"/>
          </p:nvPr>
        </p:nvSpPr>
        <p:spPr>
          <a:xfrm>
            <a:off x="16320181" y="243748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6328203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16336225" y="9187213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254000" y="224039"/>
            <a:ext cx="15900400" cy="13220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39" name="Shape 139"/>
          <p:cNvSpPr/>
          <p:nvPr/>
        </p:nvSpPr>
        <p:spPr>
          <a:xfrm>
            <a:off x="271641" y="8405691"/>
            <a:ext cx="5086270" cy="5086270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8718708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146" name="Shape 146"/>
          <p:cNvSpPr/>
          <p:nvPr/>
        </p:nvSpPr>
        <p:spPr>
          <a:xfrm>
            <a:off x="262845" y="246677"/>
            <a:ext cx="7828262" cy="13197245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683490" y="11633872"/>
            <a:ext cx="4986972" cy="18743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ctr" defTabSz="896111">
              <a:lnSpc>
                <a:spcPct val="80000"/>
              </a:lnSpc>
              <a:defRPr sz="4312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12">
                <a:solidFill>
                  <a:srgbClr val="FFFFFF"/>
                </a:solidFill>
              </a:rPr>
              <a:t>The most beautiful presentation</a:t>
            </a:r>
          </a:p>
        </p:txBody>
      </p:sp>
      <p:sp>
        <p:nvSpPr>
          <p:cNvPr id="10" name="Espace réservé pour une image  4"/>
          <p:cNvSpPr>
            <a:spLocks noGrp="1"/>
          </p:cNvSpPr>
          <p:nvPr>
            <p:ph type="pic" sz="quarter" idx="11"/>
          </p:nvPr>
        </p:nvSpPr>
        <p:spPr>
          <a:xfrm>
            <a:off x="8275059" y="235726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2"/>
          </p:nvPr>
        </p:nvSpPr>
        <p:spPr>
          <a:xfrm>
            <a:off x="16320181" y="243748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8283081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6328203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8291103" y="9179191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16336225" y="9187213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03661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676400" y="460375"/>
            <a:ext cx="21031200" cy="31908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800">
                <a:solidFill>
                  <a:srgbClr val="A4947E"/>
                </a:solidFill>
              </a:rPr>
              <a:t>Texte du titre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100647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35353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35353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35353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35353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35353"/>
                </a:solidFill>
              </a:rPr>
              <a:t>Texte niveau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</p:sldLayoutIdLst>
  <p:transition spd="med"/>
  <p:txStyles>
    <p:titleStyle>
      <a:lvl1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1pPr>
      <a:lvl2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2pPr>
      <a:lvl3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3pPr>
      <a:lvl4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4pPr>
      <a:lvl5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5pPr>
      <a:lvl6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6pPr>
      <a:lvl7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7pPr>
      <a:lvl8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8pPr>
      <a:lvl9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9pPr>
    </p:titleStyle>
    <p:bodyStyle>
      <a:lvl1pPr marL="457200" indent="-457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1pPr>
      <a:lvl2pPr marL="990600" indent="-5334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2pPr>
      <a:lvl3pPr marL="1554479" indent="-640079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3pPr>
      <a:lvl4pPr marL="2082800" indent="-711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4pPr>
      <a:lvl5pPr marL="2540000" indent="-711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5pPr>
      <a:lvl6pPr marL="2997200" indent="-711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6pPr>
      <a:lvl7pPr marL="3454400" indent="-711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7pPr>
      <a:lvl8pPr marL="3911600" indent="-711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8pPr>
      <a:lvl9pPr marL="4368800" indent="-711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9pPr>
    </p:bodyStyle>
    <p:otherStyle>
      <a:lvl1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 smtClean="0">
                <a:solidFill>
                  <a:srgbClr val="888888"/>
                </a:solidFill>
              </a:rPr>
              <a:t>1</a:t>
            </a:fld>
            <a:endParaRPr sz="2400">
              <a:solidFill>
                <a:srgbClr val="888888"/>
              </a:solidFill>
            </a:endParaRPr>
          </a:p>
        </p:txBody>
      </p:sp>
      <p:sp>
        <p:nvSpPr>
          <p:cNvPr id="945" name="Shape 945"/>
          <p:cNvSpPr/>
          <p:nvPr/>
        </p:nvSpPr>
        <p:spPr>
          <a:xfrm>
            <a:off x="16383000" y="235464"/>
            <a:ext cx="7772647" cy="13212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09" y="16"/>
                </a:moveTo>
                <a:lnTo>
                  <a:pt x="21600" y="0"/>
                </a:lnTo>
                <a:lnTo>
                  <a:pt x="21545" y="21600"/>
                </a:lnTo>
                <a:cubicBezTo>
                  <a:pt x="18884" y="21600"/>
                  <a:pt x="16223" y="21600"/>
                  <a:pt x="13562" y="21600"/>
                </a:cubicBezTo>
                <a:cubicBezTo>
                  <a:pt x="9042" y="21600"/>
                  <a:pt x="4521" y="21600"/>
                  <a:pt x="0" y="21600"/>
                </a:cubicBezTo>
                <a:lnTo>
                  <a:pt x="10009" y="1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noFill/>
            <a:miter lim="400000"/>
          </a:ln>
        </p:spPr>
        <p:txBody>
          <a:bodyPr lIns="0" tIns="0" rIns="0" bIns="0"/>
          <a:lstStyle/>
          <a:p>
            <a:pPr lvl="0" defTabSz="457200"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/>
          </a:p>
        </p:txBody>
      </p:sp>
      <p:sp>
        <p:nvSpPr>
          <p:cNvPr id="946" name="Shape 946"/>
          <p:cNvSpPr>
            <a:spLocks noGrp="1"/>
          </p:cNvSpPr>
          <p:nvPr>
            <p:ph type="body" idx="1"/>
          </p:nvPr>
        </p:nvSpPr>
        <p:spPr>
          <a:xfrm>
            <a:off x="18173700" y="8660790"/>
            <a:ext cx="5905747" cy="207058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altLang="zh-CN" sz="5400" dirty="0">
                <a:solidFill>
                  <a:schemeClr val="tx1"/>
                </a:solidFill>
                <a:latin typeface="Calibri" panose="020F0502020204030204" pitchFamily="34" charset="0"/>
                <a:ea typeface="HGSMinchoB" panose="02020800000000000000" pitchFamily="18" charset="-128"/>
                <a:cs typeface="Calibri" panose="020F0502020204030204" pitchFamily="34" charset="0"/>
              </a:rPr>
              <a:t>Reporter:</a:t>
            </a:r>
            <a:r>
              <a:rPr lang="en-US" altLang="zh-CN" sz="5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zh-CN" altLang="en-US" sz="5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曹顺顺</a:t>
            </a:r>
            <a:endParaRPr lang="en-US" altLang="zh-CN" sz="54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0"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5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北京大学</a:t>
            </a:r>
            <a:endParaRPr lang="en-US" altLang="zh-CN" sz="5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0"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5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博士研究生</a:t>
            </a:r>
            <a:endParaRPr lang="en-US" altLang="zh-CN" sz="5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0"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altLang="zh-CN" sz="5400" dirty="0">
                <a:solidFill>
                  <a:schemeClr val="tx1"/>
                </a:solidFill>
                <a:latin typeface="Calibri" panose="020F0502020204030204" pitchFamily="34" charset="0"/>
                <a:ea typeface="HGSMinchoB" panose="02020800000000000000" pitchFamily="18" charset="-128"/>
                <a:cs typeface="Calibri" panose="020F0502020204030204" pitchFamily="34" charset="0"/>
              </a:rPr>
              <a:t>2026.2.8</a:t>
            </a:r>
          </a:p>
        </p:txBody>
      </p:sp>
      <p:sp>
        <p:nvSpPr>
          <p:cNvPr id="947" name="Shape 947"/>
          <p:cNvSpPr/>
          <p:nvPr/>
        </p:nvSpPr>
        <p:spPr>
          <a:xfrm>
            <a:off x="21744265" y="12486981"/>
            <a:ext cx="1047245" cy="1"/>
          </a:xfrm>
          <a:prstGeom prst="line">
            <a:avLst/>
          </a:prstGeom>
          <a:ln w="50800">
            <a:solidFill>
              <a:srgbClr val="FFFFFF"/>
            </a:solidFill>
            <a:miter/>
            <a:tailEnd type="arrow"/>
          </a:ln>
        </p:spPr>
        <p:txBody>
          <a:bodyPr lIns="0" tIns="0" rIns="0" bIns="0"/>
          <a:lstStyle/>
          <a:p>
            <a:pPr lvl="0" defTabSz="457200"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21917DD-8491-4726-BFF7-905471CF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6C3B26-95E5-4B8A-90C3-5588756286DC}"/>
              </a:ext>
            </a:extLst>
          </p:cNvPr>
          <p:cNvSpPr txBox="1"/>
          <p:nvPr/>
        </p:nvSpPr>
        <p:spPr>
          <a:xfrm>
            <a:off x="1258598" y="4634577"/>
            <a:ext cx="1859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脉冲星圆偏振多样性及其机制</a:t>
            </a:r>
            <a:endParaRPr lang="en-US" altLang="zh-CN" sz="9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9054ECC-CE47-48CE-8658-4EAA5E4AD142}"/>
              </a:ext>
            </a:extLst>
          </p:cNvPr>
          <p:cNvSpPr txBox="1"/>
          <p:nvPr/>
        </p:nvSpPr>
        <p:spPr>
          <a:xfrm>
            <a:off x="1421884" y="8828749"/>
            <a:ext cx="17199428" cy="166199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基于</a:t>
            </a:r>
            <a:r>
              <a:rPr lang="en-US" altLang="zh-CN" sz="4800" dirty="0" err="1">
                <a:solidFill>
                  <a:srgbClr val="000000"/>
                </a:solidFill>
              </a:rPr>
              <a:t>arxiv</a:t>
            </a:r>
            <a:r>
              <a:rPr lang="en-US" altLang="zh-CN" sz="4800" dirty="0">
                <a:solidFill>
                  <a:srgbClr val="000000"/>
                </a:solidFill>
              </a:rPr>
              <a:t>: 2512.19056 (submitted to </a:t>
            </a:r>
            <a:r>
              <a:rPr lang="en-US" altLang="zh-CN" sz="4800" i="1" dirty="0">
                <a:solidFill>
                  <a:srgbClr val="000000"/>
                </a:solidFill>
              </a:rPr>
              <a:t>A&amp;A</a:t>
            </a:r>
            <a:r>
              <a:rPr lang="en-US" altLang="zh-CN" sz="4800" dirty="0">
                <a:solidFill>
                  <a:srgbClr val="000000"/>
                </a:solidFill>
              </a:rPr>
              <a:t>)</a:t>
            </a: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曹顺顺，郭彦君，姜金辰，李柯伽，王维扬，徐仁新</a:t>
            </a:r>
            <a:endParaRPr lang="en-US" altLang="zh-CN" sz="4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10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2085BF-082F-43CA-8141-73238216068A}"/>
              </a:ext>
            </a:extLst>
          </p:cNvPr>
          <p:cNvSpPr txBox="1"/>
          <p:nvPr/>
        </p:nvSpPr>
        <p:spPr>
          <a:xfrm>
            <a:off x="1049022" y="1816943"/>
            <a:ext cx="21872300" cy="10402846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总结：利用贝叶斯分析，我们定量比较了脉冲星单脉冲圆偏振谱和极限偏振理论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的结果</a:t>
            </a: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，发现极限偏振理论能</a:t>
            </a: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复现出圆偏振的多样性</a:t>
            </a: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，但不能很好拟合大部分脉冲。另外，利用极限偏振理论拟合出的</a:t>
            </a: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等离子体参数</a:t>
            </a: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体现了，脉冲星射电辐射能量比自转能损低几个量级。</a:t>
            </a: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讨论：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脉冲星磁层中的其他可能的效应（吸收、粒子能量分布特性的影响</a:t>
            </a:r>
            <a:r>
              <a:rPr lang="en-US" altLang="zh-CN" sz="4800" dirty="0">
                <a:solidFill>
                  <a:srgbClr val="000000"/>
                </a:solidFill>
              </a:rPr>
              <a:t>……</a:t>
            </a:r>
            <a:r>
              <a:rPr lang="zh-CN" altLang="en-US" sz="4800" dirty="0">
                <a:solidFill>
                  <a:srgbClr val="000000"/>
                </a:solidFill>
              </a:rPr>
              <a:t>）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是否也可以通过类似的，</a:t>
            </a:r>
            <a:r>
              <a:rPr lang="zh-CN" altLang="en-US" sz="4800" b="1" dirty="0">
                <a:solidFill>
                  <a:srgbClr val="000000"/>
                </a:solidFill>
              </a:rPr>
              <a:t>定量比较</a:t>
            </a:r>
            <a:r>
              <a:rPr lang="zh-CN" altLang="en-US" sz="4800" dirty="0">
                <a:solidFill>
                  <a:srgbClr val="000000"/>
                </a:solidFill>
              </a:rPr>
              <a:t>理论与观测的方法予以限制？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什么效应重要？什么效应可忽略？有助于我们更好理解脉冲星辐射。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8800" b="1" dirty="0">
                <a:solidFill>
                  <a:srgbClr val="000000"/>
                </a:solidFill>
              </a:rPr>
              <a:t>谢谢各位</a:t>
            </a:r>
            <a:endParaRPr lang="en-US" altLang="zh-CN" sz="8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11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76A625C-9446-4B52-AAB7-0CC241F6B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90" y="306914"/>
            <a:ext cx="13169581" cy="1284490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5EE0BDD-1E92-4015-BBCF-94891C3E3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2452" y="4593770"/>
            <a:ext cx="6195757" cy="50015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C7C4BBB-46AD-4378-B164-2EA8E80C0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9658" y="1910319"/>
            <a:ext cx="3885714" cy="9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3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12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B93AFC-DD0D-4B85-AAD8-09C8F5EF9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71" y="747676"/>
            <a:ext cx="20521199" cy="120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7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2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2085BF-082F-43CA-8141-73238216068A}"/>
              </a:ext>
            </a:extLst>
          </p:cNvPr>
          <p:cNvSpPr txBox="1"/>
          <p:nvPr/>
        </p:nvSpPr>
        <p:spPr>
          <a:xfrm>
            <a:off x="720441" y="4153003"/>
            <a:ext cx="21872300" cy="166199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观测到的圆偏振例子</a:t>
            </a: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：积分轮廓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韩金林</a:t>
            </a: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et al. 1998 </a:t>
            </a:r>
            <a:r>
              <a:rPr kumimoji="0" lang="en-US" altLang="zh-CN" sz="4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MNRAS</a:t>
            </a: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):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C46202-DAD5-4491-9BB7-C7DE8FCA3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34" y="6400800"/>
            <a:ext cx="3723246" cy="475907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AE8DBDF-0F10-4591-ACCF-EE18C39B4F87}"/>
              </a:ext>
            </a:extLst>
          </p:cNvPr>
          <p:cNvSpPr txBox="1"/>
          <p:nvPr/>
        </p:nvSpPr>
        <p:spPr>
          <a:xfrm>
            <a:off x="549192" y="11745685"/>
            <a:ext cx="4321628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相同方向圆偏振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9B3123-C452-4CCA-A321-7899957F9F46}"/>
              </a:ext>
            </a:extLst>
          </p:cNvPr>
          <p:cNvSpPr txBox="1"/>
          <p:nvPr/>
        </p:nvSpPr>
        <p:spPr>
          <a:xfrm>
            <a:off x="5583119" y="11745686"/>
            <a:ext cx="5596961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方向改变圆偏振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10BD591-745D-49DC-BAE3-651269C6DF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8" b="9126"/>
          <a:stretch/>
        </p:blipFill>
        <p:spPr>
          <a:xfrm>
            <a:off x="9900878" y="6400801"/>
            <a:ext cx="13871514" cy="53448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221639-B7F2-42F4-9D6B-444CAEB76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133" y="6400800"/>
            <a:ext cx="4915252" cy="487680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59DAC65-87AC-4A08-A9B1-109C0250C88B}"/>
              </a:ext>
            </a:extLst>
          </p:cNvPr>
          <p:cNvSpPr txBox="1"/>
          <p:nvPr/>
        </p:nvSpPr>
        <p:spPr>
          <a:xfrm>
            <a:off x="15248163" y="11745687"/>
            <a:ext cx="8953500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圆偏振频率演化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D0092DF-2FD8-4BD1-85B2-59999E7EBE8D}"/>
              </a:ext>
            </a:extLst>
          </p:cNvPr>
          <p:cNvSpPr txBox="1"/>
          <p:nvPr/>
        </p:nvSpPr>
        <p:spPr>
          <a:xfrm>
            <a:off x="611608" y="364950"/>
            <a:ext cx="19113305" cy="141577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8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zh-CN" altLang="en-US" sz="8000" b="1" dirty="0">
                <a:solidFill>
                  <a:srgbClr val="000000"/>
                </a:solidFill>
              </a:rPr>
              <a:t>介绍：脉冲星圆偏振 </a:t>
            </a:r>
            <a:r>
              <a:rPr lang="en-US" altLang="zh-CN" sz="8000" b="1" dirty="0">
                <a:solidFill>
                  <a:srgbClr val="000000"/>
                </a:solidFill>
              </a:rPr>
              <a:t>&amp; </a:t>
            </a:r>
            <a:r>
              <a:rPr lang="zh-CN" altLang="en-US" sz="8000" b="1" dirty="0">
                <a:solidFill>
                  <a:srgbClr val="000000"/>
                </a:solidFill>
              </a:rPr>
              <a:t>极限偏振理论</a:t>
            </a:r>
            <a:endParaRPr kumimoji="0" lang="zh-CN" altLang="en-US" sz="8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0F1295F-7AB9-439B-A596-902F5D60C137}"/>
              </a:ext>
            </a:extLst>
          </p:cNvPr>
          <p:cNvSpPr txBox="1"/>
          <p:nvPr/>
        </p:nvSpPr>
        <p:spPr>
          <a:xfrm>
            <a:off x="720441" y="2066366"/>
            <a:ext cx="21998044" cy="166199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脉冲星信号中圆偏振成分的显著特点：</a:t>
            </a: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多样性（不同脉冲星、同一脉冲星不同脉冲、同一脉冲不同频率</a:t>
            </a: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……</a:t>
            </a: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17047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3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2085BF-082F-43CA-8141-73238216068A}"/>
              </a:ext>
            </a:extLst>
          </p:cNvPr>
          <p:cNvSpPr txBox="1"/>
          <p:nvPr/>
        </p:nvSpPr>
        <p:spPr>
          <a:xfrm>
            <a:off x="759100" y="625108"/>
            <a:ext cx="21872300" cy="2400655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观测到的圆偏振例子</a:t>
            </a: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：单脉冲</a:t>
            </a: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en-US" altLang="zh-CN" sz="4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Karastergiou</a:t>
            </a: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et al. 2003 </a:t>
            </a:r>
            <a:r>
              <a:rPr kumimoji="0" lang="en-US" altLang="zh-CN" sz="4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A&amp;A</a:t>
            </a: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):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59DAC65-87AC-4A08-A9B1-109C0250C88B}"/>
              </a:ext>
            </a:extLst>
          </p:cNvPr>
          <p:cNvSpPr txBox="1"/>
          <p:nvPr/>
        </p:nvSpPr>
        <p:spPr>
          <a:xfrm>
            <a:off x="7930240" y="11538943"/>
            <a:ext cx="11283043" cy="153888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单脉冲</a:t>
            </a:r>
            <a:r>
              <a:rPr kumimoji="0" lang="en-US" altLang="zh-CN" sz="4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V &amp; V/I</a:t>
            </a:r>
            <a:r>
              <a:rPr lang="zh-CN" altLang="en-US" sz="4400" b="1" dirty="0">
                <a:solidFill>
                  <a:schemeClr val="accent1"/>
                </a:solidFill>
              </a:rPr>
              <a:t>分布</a:t>
            </a:r>
            <a:r>
              <a:rPr kumimoji="0" lang="en-US" altLang="zh-CN" sz="4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4400" b="1" dirty="0">
                <a:solidFill>
                  <a:schemeClr val="accent1"/>
                </a:solidFill>
              </a:rPr>
              <a:t>(</a:t>
            </a:r>
            <a:r>
              <a:rPr kumimoji="0" lang="en-US" altLang="zh-CN" sz="4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B1133+16)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b="1" dirty="0">
                <a:solidFill>
                  <a:schemeClr val="accent1"/>
                </a:solidFill>
              </a:rPr>
              <a:t>at 4.85 GHz (</a:t>
            </a:r>
            <a:r>
              <a:rPr lang="zh-CN" altLang="en-US" sz="4400" b="1" dirty="0">
                <a:solidFill>
                  <a:schemeClr val="accent1"/>
                </a:solidFill>
              </a:rPr>
              <a:t>左</a:t>
            </a:r>
            <a:r>
              <a:rPr lang="en-US" altLang="zh-CN" sz="4400" b="1" dirty="0">
                <a:solidFill>
                  <a:schemeClr val="accent1"/>
                </a:solidFill>
              </a:rPr>
              <a:t>) &amp; 1.41 GHz (</a:t>
            </a:r>
            <a:r>
              <a:rPr lang="zh-CN" altLang="en-US" sz="4400" b="1" dirty="0">
                <a:solidFill>
                  <a:schemeClr val="accent1"/>
                </a:solidFill>
              </a:rPr>
              <a:t>右</a:t>
            </a:r>
            <a:r>
              <a:rPr lang="en-US" altLang="zh-CN" sz="4400" b="1" dirty="0">
                <a:solidFill>
                  <a:schemeClr val="accent1"/>
                </a:solidFill>
              </a:rPr>
              <a:t>).</a:t>
            </a:r>
            <a:endParaRPr kumimoji="0" lang="en-US" altLang="zh-CN" sz="44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sym typeface="Calibri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D0C25A5-D98E-48E8-B071-56E5BC33C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474" y="2602706"/>
            <a:ext cx="9201326" cy="87389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6FF38F8-4BF8-4F4D-AAD9-222E3E721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8960" y="2571636"/>
            <a:ext cx="9404480" cy="85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4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2085BF-082F-43CA-8141-73238216068A}"/>
              </a:ext>
            </a:extLst>
          </p:cNvPr>
          <p:cNvSpPr txBox="1"/>
          <p:nvPr/>
        </p:nvSpPr>
        <p:spPr>
          <a:xfrm>
            <a:off x="640086" y="505398"/>
            <a:ext cx="22916599" cy="4616646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理论上：多种可能的圆偏振形成机制  </a:t>
            </a:r>
            <a:r>
              <a:rPr kumimoji="0" lang="en-US" altLang="zh-CN" sz="4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 </a:t>
            </a:r>
            <a:r>
              <a:rPr kumimoji="0" lang="zh-CN" altLang="en-US" sz="480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研究圆偏振有助于理解磁层中发生了什么</a:t>
            </a:r>
            <a:endParaRPr kumimoji="0" lang="en-US" altLang="zh-CN" sz="480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（来自初始辐射、各种磁层传播模型</a:t>
            </a:r>
            <a:r>
              <a:rPr kumimoji="0" lang="en-US" altLang="zh-CN" sz="4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……</a:t>
            </a:r>
            <a:r>
              <a:rPr kumimoji="0" lang="zh-CN" altLang="en-US" sz="4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）</a:t>
            </a:r>
            <a:endParaRPr kumimoji="0" lang="en-US" altLang="zh-CN" sz="4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chemeClr val="tx1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例如极限偏振效应 </a:t>
            </a:r>
            <a:r>
              <a:rPr kumimoji="0" lang="en-US" altLang="zh-CN" sz="4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(limiting polarization effects):</a:t>
            </a:r>
            <a:endParaRPr lang="en-US" altLang="zh-CN" sz="4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初始线偏振的波，在密度减小的介质中传播，耦合转化出正交的波</a:t>
            </a:r>
            <a:r>
              <a:rPr kumimoji="0" lang="en-US" altLang="zh-CN" sz="4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</a:t>
            </a:r>
            <a:r>
              <a:rPr kumimoji="0" lang="zh-CN" altLang="en-US" sz="4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叠加出圆偏振</a:t>
            </a:r>
            <a:endParaRPr kumimoji="0" lang="en-US" altLang="zh-CN" sz="4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30">
            <a:extLst>
              <a:ext uri="{FF2B5EF4-FFF2-40B4-BE49-F238E27FC236}">
                <a16:creationId xmlns:a16="http://schemas.microsoft.com/office/drawing/2014/main" id="{D0A0FC62-50A3-4F19-90FE-0F5EA060604C}"/>
              </a:ext>
            </a:extLst>
          </p:cNvPr>
          <p:cNvSpPr txBox="1">
            <a:spLocks/>
          </p:cNvSpPr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indent="9144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indent="13716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indent="18288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indent="22860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indent="2743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indent="32004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indent="36576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lang="en-US" altLang="zh-CN" smtClean="0"/>
              <a:pPr>
                <a:defRPr sz="1800">
                  <a:solidFill>
                    <a:srgbClr val="000000"/>
                  </a:solidFill>
                </a:defRPr>
              </a:pPr>
              <a:t>4</a:t>
            </a:fld>
            <a:endParaRPr lang="en-US" altLang="zh-CN"/>
          </a:p>
        </p:txBody>
      </p:sp>
      <p:sp>
        <p:nvSpPr>
          <p:cNvPr id="8" name="箭头: 上 7">
            <a:extLst>
              <a:ext uri="{FF2B5EF4-FFF2-40B4-BE49-F238E27FC236}">
                <a16:creationId xmlns:a16="http://schemas.microsoft.com/office/drawing/2014/main" id="{EF7A866A-FEDF-4DDD-A8BB-660CE301F7ED}"/>
              </a:ext>
            </a:extLst>
          </p:cNvPr>
          <p:cNvSpPr/>
          <p:nvPr/>
        </p:nvSpPr>
        <p:spPr>
          <a:xfrm>
            <a:off x="3096682" y="5602424"/>
            <a:ext cx="751114" cy="5464629"/>
          </a:xfrm>
          <a:prstGeom prst="upArrow">
            <a:avLst/>
          </a:prstGeom>
          <a:solidFill>
            <a:schemeClr val="bg1">
              <a:lumMod val="75000"/>
            </a:schemeClr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箭头: 上 8">
            <a:extLst>
              <a:ext uri="{FF2B5EF4-FFF2-40B4-BE49-F238E27FC236}">
                <a16:creationId xmlns:a16="http://schemas.microsoft.com/office/drawing/2014/main" id="{67298B05-A459-4FCC-A603-9BD997EE36D8}"/>
              </a:ext>
            </a:extLst>
          </p:cNvPr>
          <p:cNvSpPr/>
          <p:nvPr/>
        </p:nvSpPr>
        <p:spPr>
          <a:xfrm>
            <a:off x="4000196" y="5473941"/>
            <a:ext cx="751114" cy="5464629"/>
          </a:xfrm>
          <a:prstGeom prst="upArrow">
            <a:avLst/>
          </a:prstGeom>
          <a:solidFill>
            <a:schemeClr val="bg1">
              <a:lumMod val="75000"/>
            </a:schemeClr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7B462ED2-E2DD-4E6C-B41A-46A7C35A1E0D}"/>
              </a:ext>
            </a:extLst>
          </p:cNvPr>
          <p:cNvSpPr/>
          <p:nvPr/>
        </p:nvSpPr>
        <p:spPr>
          <a:xfrm>
            <a:off x="4903710" y="5602424"/>
            <a:ext cx="751114" cy="5464629"/>
          </a:xfrm>
          <a:prstGeom prst="upArrow">
            <a:avLst/>
          </a:prstGeom>
          <a:solidFill>
            <a:schemeClr val="bg1">
              <a:lumMod val="75000"/>
            </a:schemeClr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56CA7C5-0258-4819-916A-D9E46D19488E}"/>
              </a:ext>
            </a:extLst>
          </p:cNvPr>
          <p:cNvSpPr/>
          <p:nvPr/>
        </p:nvSpPr>
        <p:spPr>
          <a:xfrm>
            <a:off x="3249082" y="6778081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3E994F2-9338-4E18-9839-864A67FE4B04}"/>
              </a:ext>
            </a:extLst>
          </p:cNvPr>
          <p:cNvSpPr/>
          <p:nvPr/>
        </p:nvSpPr>
        <p:spPr>
          <a:xfrm>
            <a:off x="4163482" y="7305633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3196EC6-C290-4B43-BBA8-8504B4B6CE7F}"/>
              </a:ext>
            </a:extLst>
          </p:cNvPr>
          <p:cNvSpPr/>
          <p:nvPr/>
        </p:nvSpPr>
        <p:spPr>
          <a:xfrm>
            <a:off x="4130824" y="8153587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C820A59-8189-45BA-9279-3B194BC5A009}"/>
              </a:ext>
            </a:extLst>
          </p:cNvPr>
          <p:cNvSpPr/>
          <p:nvPr/>
        </p:nvSpPr>
        <p:spPr>
          <a:xfrm>
            <a:off x="2356453" y="5934063"/>
            <a:ext cx="3256018" cy="4874473"/>
          </a:xfrm>
          <a:custGeom>
            <a:avLst/>
            <a:gdLst>
              <a:gd name="connsiteX0" fmla="*/ 0 w 4985657"/>
              <a:gd name="connsiteY0" fmla="*/ 3428766 h 6302629"/>
              <a:gd name="connsiteX1" fmla="*/ 598714 w 4985657"/>
              <a:gd name="connsiteY1" fmla="*/ 130395 h 6302629"/>
              <a:gd name="connsiteX2" fmla="*/ 1317171 w 4985657"/>
              <a:gd name="connsiteY2" fmla="*/ 6302595 h 6302629"/>
              <a:gd name="connsiteX3" fmla="*/ 1970314 w 4985657"/>
              <a:gd name="connsiteY3" fmla="*/ 32423 h 6302629"/>
              <a:gd name="connsiteX4" fmla="*/ 2601685 w 4985657"/>
              <a:gd name="connsiteY4" fmla="*/ 6269938 h 6302629"/>
              <a:gd name="connsiteX5" fmla="*/ 3320142 w 4985657"/>
              <a:gd name="connsiteY5" fmla="*/ 75966 h 6302629"/>
              <a:gd name="connsiteX6" fmla="*/ 3897085 w 4985657"/>
              <a:gd name="connsiteY6" fmla="*/ 6237281 h 6302629"/>
              <a:gd name="connsiteX7" fmla="*/ 4561114 w 4985657"/>
              <a:gd name="connsiteY7" fmla="*/ 65081 h 6302629"/>
              <a:gd name="connsiteX8" fmla="*/ 4985657 w 4985657"/>
              <a:gd name="connsiteY8" fmla="*/ 3537623 h 630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5657" h="6302629">
                <a:moveTo>
                  <a:pt x="0" y="3428766"/>
                </a:moveTo>
                <a:cubicBezTo>
                  <a:pt x="189593" y="1540095"/>
                  <a:pt x="379186" y="-348576"/>
                  <a:pt x="598714" y="130395"/>
                </a:cubicBezTo>
                <a:cubicBezTo>
                  <a:pt x="818242" y="609366"/>
                  <a:pt x="1088571" y="6318924"/>
                  <a:pt x="1317171" y="6302595"/>
                </a:cubicBezTo>
                <a:cubicBezTo>
                  <a:pt x="1545771" y="6286266"/>
                  <a:pt x="1756228" y="37866"/>
                  <a:pt x="1970314" y="32423"/>
                </a:cubicBezTo>
                <a:cubicBezTo>
                  <a:pt x="2184400" y="26980"/>
                  <a:pt x="2376714" y="6262681"/>
                  <a:pt x="2601685" y="6269938"/>
                </a:cubicBezTo>
                <a:cubicBezTo>
                  <a:pt x="2826656" y="6277195"/>
                  <a:pt x="3104242" y="81409"/>
                  <a:pt x="3320142" y="75966"/>
                </a:cubicBezTo>
                <a:cubicBezTo>
                  <a:pt x="3536042" y="70523"/>
                  <a:pt x="3690256" y="6239095"/>
                  <a:pt x="3897085" y="6237281"/>
                </a:cubicBezTo>
                <a:cubicBezTo>
                  <a:pt x="4103914" y="6235467"/>
                  <a:pt x="4379685" y="515024"/>
                  <a:pt x="4561114" y="65081"/>
                </a:cubicBezTo>
                <a:cubicBezTo>
                  <a:pt x="4742543" y="-384862"/>
                  <a:pt x="4864100" y="1576380"/>
                  <a:pt x="4985657" y="3537623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1E6C107-7B93-4F31-9554-4216B1DC1270}"/>
              </a:ext>
            </a:extLst>
          </p:cNvPr>
          <p:cNvSpPr/>
          <p:nvPr/>
        </p:nvSpPr>
        <p:spPr>
          <a:xfrm>
            <a:off x="13148023" y="7271940"/>
            <a:ext cx="5702505" cy="4071309"/>
          </a:xfrm>
          <a:custGeom>
            <a:avLst/>
            <a:gdLst>
              <a:gd name="connsiteX0" fmla="*/ 1513989 w 5702505"/>
              <a:gd name="connsiteY0" fmla="*/ 1828822 h 4071309"/>
              <a:gd name="connsiteX1" fmla="*/ 98846 w 5702505"/>
              <a:gd name="connsiteY1" fmla="*/ 4016851 h 4071309"/>
              <a:gd name="connsiteX2" fmla="*/ 3941503 w 5702505"/>
              <a:gd name="connsiteY2" fmla="*/ 21794 h 4071309"/>
              <a:gd name="connsiteX3" fmla="*/ 1111217 w 5702505"/>
              <a:gd name="connsiteY3" fmla="*/ 4005965 h 4071309"/>
              <a:gd name="connsiteX4" fmla="*/ 4779703 w 5702505"/>
              <a:gd name="connsiteY4" fmla="*/ 22 h 4071309"/>
              <a:gd name="connsiteX5" fmla="*/ 2178017 w 5702505"/>
              <a:gd name="connsiteY5" fmla="*/ 4071279 h 4071309"/>
              <a:gd name="connsiteX6" fmla="*/ 5694103 w 5702505"/>
              <a:gd name="connsiteY6" fmla="*/ 76222 h 4071309"/>
              <a:gd name="connsiteX7" fmla="*/ 3223046 w 5702505"/>
              <a:gd name="connsiteY7" fmla="*/ 3995079 h 4071309"/>
              <a:gd name="connsiteX8" fmla="*/ 5367532 w 5702505"/>
              <a:gd name="connsiteY8" fmla="*/ 2013879 h 407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2505" h="4071309">
                <a:moveTo>
                  <a:pt x="1513989" y="1828822"/>
                </a:moveTo>
                <a:cubicBezTo>
                  <a:pt x="604124" y="3073422"/>
                  <a:pt x="-305740" y="4318022"/>
                  <a:pt x="98846" y="4016851"/>
                </a:cubicBezTo>
                <a:cubicBezTo>
                  <a:pt x="503432" y="3715680"/>
                  <a:pt x="3772775" y="23608"/>
                  <a:pt x="3941503" y="21794"/>
                </a:cubicBezTo>
                <a:cubicBezTo>
                  <a:pt x="4110231" y="19980"/>
                  <a:pt x="971517" y="4009594"/>
                  <a:pt x="1111217" y="4005965"/>
                </a:cubicBezTo>
                <a:cubicBezTo>
                  <a:pt x="1250917" y="4002336"/>
                  <a:pt x="4601903" y="-10864"/>
                  <a:pt x="4779703" y="22"/>
                </a:cubicBezTo>
                <a:cubicBezTo>
                  <a:pt x="4957503" y="10908"/>
                  <a:pt x="2025617" y="4058579"/>
                  <a:pt x="2178017" y="4071279"/>
                </a:cubicBezTo>
                <a:cubicBezTo>
                  <a:pt x="2330417" y="4083979"/>
                  <a:pt x="5519932" y="88922"/>
                  <a:pt x="5694103" y="76222"/>
                </a:cubicBezTo>
                <a:cubicBezTo>
                  <a:pt x="5868275" y="63522"/>
                  <a:pt x="3277474" y="3672136"/>
                  <a:pt x="3223046" y="3995079"/>
                </a:cubicBezTo>
                <a:cubicBezTo>
                  <a:pt x="3168618" y="4318022"/>
                  <a:pt x="4268075" y="3165950"/>
                  <a:pt x="5367532" y="2013879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ysDot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BEEC9F6-A612-44B4-ADEC-7814F96AEC99}"/>
              </a:ext>
            </a:extLst>
          </p:cNvPr>
          <p:cNvSpPr/>
          <p:nvPr/>
        </p:nvSpPr>
        <p:spPr>
          <a:xfrm>
            <a:off x="3200097" y="7686683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4635FE0-A382-4CFD-AA1C-4F1B7A09DC8E}"/>
              </a:ext>
            </a:extLst>
          </p:cNvPr>
          <p:cNvSpPr/>
          <p:nvPr/>
        </p:nvSpPr>
        <p:spPr>
          <a:xfrm>
            <a:off x="4887381" y="7899308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2C432DE-B4CC-4D4A-B7A5-B3D923FA7886}"/>
              </a:ext>
            </a:extLst>
          </p:cNvPr>
          <p:cNvSpPr/>
          <p:nvPr/>
        </p:nvSpPr>
        <p:spPr>
          <a:xfrm>
            <a:off x="4998960" y="9336223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D61DA19A-54EB-4ECD-972F-3EE8CD361599}"/>
              </a:ext>
            </a:extLst>
          </p:cNvPr>
          <p:cNvSpPr/>
          <p:nvPr/>
        </p:nvSpPr>
        <p:spPr>
          <a:xfrm>
            <a:off x="5126866" y="8629831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B00E8352-BA2A-461B-BB52-F89035E069EE}"/>
              </a:ext>
            </a:extLst>
          </p:cNvPr>
          <p:cNvSpPr/>
          <p:nvPr/>
        </p:nvSpPr>
        <p:spPr>
          <a:xfrm>
            <a:off x="4966302" y="9913164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C529E427-929B-4A52-9C11-6D2B7E3A4A60}"/>
              </a:ext>
            </a:extLst>
          </p:cNvPr>
          <p:cNvSpPr/>
          <p:nvPr/>
        </p:nvSpPr>
        <p:spPr>
          <a:xfrm>
            <a:off x="4201581" y="6649357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C4D8AA92-A4D9-4620-8779-B7C0ADF8B384}"/>
              </a:ext>
            </a:extLst>
          </p:cNvPr>
          <p:cNvSpPr/>
          <p:nvPr/>
        </p:nvSpPr>
        <p:spPr>
          <a:xfrm>
            <a:off x="4201581" y="9096737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52708E40-0372-4E04-964C-6A1AF323CF05}"/>
              </a:ext>
            </a:extLst>
          </p:cNvPr>
          <p:cNvSpPr/>
          <p:nvPr/>
        </p:nvSpPr>
        <p:spPr>
          <a:xfrm>
            <a:off x="5105095" y="6732584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134D93D-A1A4-41DA-A2CA-F735F90A805C}"/>
              </a:ext>
            </a:extLst>
          </p:cNvPr>
          <p:cNvSpPr/>
          <p:nvPr/>
        </p:nvSpPr>
        <p:spPr>
          <a:xfrm>
            <a:off x="3153491" y="9796558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073BE8D0-CC52-41E6-B268-C1EC2B47AB74}"/>
              </a:ext>
            </a:extLst>
          </p:cNvPr>
          <p:cNvSpPr/>
          <p:nvPr/>
        </p:nvSpPr>
        <p:spPr>
          <a:xfrm>
            <a:off x="5057669" y="7221262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960E6FF3-B40B-475B-9F48-04267ECCEC11}"/>
              </a:ext>
            </a:extLst>
          </p:cNvPr>
          <p:cNvSpPr/>
          <p:nvPr/>
        </p:nvSpPr>
        <p:spPr>
          <a:xfrm>
            <a:off x="4242404" y="10188441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94F7896C-70A8-493C-BAFC-FB0160C148E2}"/>
              </a:ext>
            </a:extLst>
          </p:cNvPr>
          <p:cNvSpPr/>
          <p:nvPr/>
        </p:nvSpPr>
        <p:spPr>
          <a:xfrm>
            <a:off x="3134585" y="8670242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箭头: 上 27">
            <a:extLst>
              <a:ext uri="{FF2B5EF4-FFF2-40B4-BE49-F238E27FC236}">
                <a16:creationId xmlns:a16="http://schemas.microsoft.com/office/drawing/2014/main" id="{4666B0A7-6538-4CEC-AF61-65DBD7BBC2C7}"/>
              </a:ext>
            </a:extLst>
          </p:cNvPr>
          <p:cNvSpPr/>
          <p:nvPr/>
        </p:nvSpPr>
        <p:spPr>
          <a:xfrm rot="421845">
            <a:off x="5755516" y="5638986"/>
            <a:ext cx="751114" cy="5464629"/>
          </a:xfrm>
          <a:prstGeom prst="upArrow">
            <a:avLst/>
          </a:prstGeom>
          <a:solidFill>
            <a:schemeClr val="bg1">
              <a:lumMod val="75000"/>
            </a:schemeClr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箭头: 上 28">
            <a:extLst>
              <a:ext uri="{FF2B5EF4-FFF2-40B4-BE49-F238E27FC236}">
                <a16:creationId xmlns:a16="http://schemas.microsoft.com/office/drawing/2014/main" id="{8E008467-C7B0-48EC-9A69-B01A9A6B8986}"/>
              </a:ext>
            </a:extLst>
          </p:cNvPr>
          <p:cNvSpPr/>
          <p:nvPr/>
        </p:nvSpPr>
        <p:spPr>
          <a:xfrm rot="944327">
            <a:off x="6622565" y="5748130"/>
            <a:ext cx="751114" cy="5464629"/>
          </a:xfrm>
          <a:prstGeom prst="upArrow">
            <a:avLst/>
          </a:prstGeom>
          <a:solidFill>
            <a:schemeClr val="bg1">
              <a:lumMod val="75000"/>
            </a:schemeClr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D107D4A3-F63B-46A5-BB55-4F62CA1DBF38}"/>
              </a:ext>
            </a:extLst>
          </p:cNvPr>
          <p:cNvSpPr/>
          <p:nvPr/>
        </p:nvSpPr>
        <p:spPr>
          <a:xfrm>
            <a:off x="6126424" y="6549485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5CBA7AFE-5BA9-45D7-A83D-1514977CFE79}"/>
              </a:ext>
            </a:extLst>
          </p:cNvPr>
          <p:cNvSpPr/>
          <p:nvPr/>
        </p:nvSpPr>
        <p:spPr>
          <a:xfrm>
            <a:off x="6026006" y="7567986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212914C-13A4-439F-A801-D49C0AE6F968}"/>
              </a:ext>
            </a:extLst>
          </p:cNvPr>
          <p:cNvSpPr/>
          <p:nvPr/>
        </p:nvSpPr>
        <p:spPr>
          <a:xfrm>
            <a:off x="5891985" y="8403834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A2CCF88C-6C85-4535-9D81-2C06C3016D95}"/>
              </a:ext>
            </a:extLst>
          </p:cNvPr>
          <p:cNvSpPr/>
          <p:nvPr/>
        </p:nvSpPr>
        <p:spPr>
          <a:xfrm>
            <a:off x="5813224" y="9021968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60B9A252-3482-4882-911D-2F613BC385B0}"/>
              </a:ext>
            </a:extLst>
          </p:cNvPr>
          <p:cNvSpPr/>
          <p:nvPr/>
        </p:nvSpPr>
        <p:spPr>
          <a:xfrm>
            <a:off x="5635432" y="9927978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4D3D4DFE-76ED-4379-8589-C68AD19F9F15}"/>
              </a:ext>
            </a:extLst>
          </p:cNvPr>
          <p:cNvSpPr/>
          <p:nvPr/>
        </p:nvSpPr>
        <p:spPr>
          <a:xfrm>
            <a:off x="7154097" y="6615494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A42DF51F-10F8-47F0-BB3B-5A773D0927F4}"/>
              </a:ext>
            </a:extLst>
          </p:cNvPr>
          <p:cNvSpPr/>
          <p:nvPr/>
        </p:nvSpPr>
        <p:spPr>
          <a:xfrm>
            <a:off x="7028848" y="7352635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199EFCC4-022C-4DA8-BBAC-B003A7B3549A}"/>
              </a:ext>
            </a:extLst>
          </p:cNvPr>
          <p:cNvSpPr/>
          <p:nvPr/>
        </p:nvSpPr>
        <p:spPr>
          <a:xfrm>
            <a:off x="6811134" y="8213112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3DFE5CF5-DD62-44B6-B8CE-3ED10FF6C5DD}"/>
              </a:ext>
            </a:extLst>
          </p:cNvPr>
          <p:cNvSpPr/>
          <p:nvPr/>
        </p:nvSpPr>
        <p:spPr>
          <a:xfrm>
            <a:off x="6560744" y="9013113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5DF8AC3-6619-4555-9E30-0AADA6DB1EDD}"/>
              </a:ext>
            </a:extLst>
          </p:cNvPr>
          <p:cNvSpPr/>
          <p:nvPr/>
        </p:nvSpPr>
        <p:spPr>
          <a:xfrm>
            <a:off x="6389263" y="10014272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AC902DE4-2B07-4A8C-ACA3-2925C1681ADA}"/>
              </a:ext>
            </a:extLst>
          </p:cNvPr>
          <p:cNvSpPr/>
          <p:nvPr/>
        </p:nvSpPr>
        <p:spPr>
          <a:xfrm>
            <a:off x="6297013" y="7084785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29576388-BD5F-48C6-9C55-E2802D036CF0}"/>
              </a:ext>
            </a:extLst>
          </p:cNvPr>
          <p:cNvSpPr/>
          <p:nvPr/>
        </p:nvSpPr>
        <p:spPr>
          <a:xfrm rot="11408264">
            <a:off x="5587589" y="6392260"/>
            <a:ext cx="3256018" cy="4874473"/>
          </a:xfrm>
          <a:custGeom>
            <a:avLst/>
            <a:gdLst>
              <a:gd name="connsiteX0" fmla="*/ 0 w 4985657"/>
              <a:gd name="connsiteY0" fmla="*/ 3428766 h 6302629"/>
              <a:gd name="connsiteX1" fmla="*/ 598714 w 4985657"/>
              <a:gd name="connsiteY1" fmla="*/ 130395 h 6302629"/>
              <a:gd name="connsiteX2" fmla="*/ 1317171 w 4985657"/>
              <a:gd name="connsiteY2" fmla="*/ 6302595 h 6302629"/>
              <a:gd name="connsiteX3" fmla="*/ 1970314 w 4985657"/>
              <a:gd name="connsiteY3" fmla="*/ 32423 h 6302629"/>
              <a:gd name="connsiteX4" fmla="*/ 2601685 w 4985657"/>
              <a:gd name="connsiteY4" fmla="*/ 6269938 h 6302629"/>
              <a:gd name="connsiteX5" fmla="*/ 3320142 w 4985657"/>
              <a:gd name="connsiteY5" fmla="*/ 75966 h 6302629"/>
              <a:gd name="connsiteX6" fmla="*/ 3897085 w 4985657"/>
              <a:gd name="connsiteY6" fmla="*/ 6237281 h 6302629"/>
              <a:gd name="connsiteX7" fmla="*/ 4561114 w 4985657"/>
              <a:gd name="connsiteY7" fmla="*/ 65081 h 6302629"/>
              <a:gd name="connsiteX8" fmla="*/ 4985657 w 4985657"/>
              <a:gd name="connsiteY8" fmla="*/ 3537623 h 630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5657" h="6302629">
                <a:moveTo>
                  <a:pt x="0" y="3428766"/>
                </a:moveTo>
                <a:cubicBezTo>
                  <a:pt x="189593" y="1540095"/>
                  <a:pt x="379186" y="-348576"/>
                  <a:pt x="598714" y="130395"/>
                </a:cubicBezTo>
                <a:cubicBezTo>
                  <a:pt x="818242" y="609366"/>
                  <a:pt x="1088571" y="6318924"/>
                  <a:pt x="1317171" y="6302595"/>
                </a:cubicBezTo>
                <a:cubicBezTo>
                  <a:pt x="1545771" y="6286266"/>
                  <a:pt x="1756228" y="37866"/>
                  <a:pt x="1970314" y="32423"/>
                </a:cubicBezTo>
                <a:cubicBezTo>
                  <a:pt x="2184400" y="26980"/>
                  <a:pt x="2376714" y="6262681"/>
                  <a:pt x="2601685" y="6269938"/>
                </a:cubicBezTo>
                <a:cubicBezTo>
                  <a:pt x="2826656" y="6277195"/>
                  <a:pt x="3104242" y="81409"/>
                  <a:pt x="3320142" y="75966"/>
                </a:cubicBezTo>
                <a:cubicBezTo>
                  <a:pt x="3536042" y="70523"/>
                  <a:pt x="3690256" y="6239095"/>
                  <a:pt x="3897085" y="6237281"/>
                </a:cubicBezTo>
                <a:cubicBezTo>
                  <a:pt x="4103914" y="6235467"/>
                  <a:pt x="4379685" y="515024"/>
                  <a:pt x="4561114" y="65081"/>
                </a:cubicBezTo>
                <a:cubicBezTo>
                  <a:pt x="4742543" y="-384862"/>
                  <a:pt x="4864100" y="1576380"/>
                  <a:pt x="4985657" y="3537623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2" name="箭头: 上 41">
            <a:extLst>
              <a:ext uri="{FF2B5EF4-FFF2-40B4-BE49-F238E27FC236}">
                <a16:creationId xmlns:a16="http://schemas.microsoft.com/office/drawing/2014/main" id="{09B304FB-6B34-4A7D-8F44-C4A1DDB412CC}"/>
              </a:ext>
            </a:extLst>
          </p:cNvPr>
          <p:cNvSpPr/>
          <p:nvPr/>
        </p:nvSpPr>
        <p:spPr>
          <a:xfrm>
            <a:off x="11896167" y="5595568"/>
            <a:ext cx="751114" cy="5464629"/>
          </a:xfrm>
          <a:prstGeom prst="upArrow">
            <a:avLst/>
          </a:prstGeom>
          <a:solidFill>
            <a:schemeClr val="bg1">
              <a:lumMod val="75000"/>
            </a:schemeClr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箭头: 上 42">
            <a:extLst>
              <a:ext uri="{FF2B5EF4-FFF2-40B4-BE49-F238E27FC236}">
                <a16:creationId xmlns:a16="http://schemas.microsoft.com/office/drawing/2014/main" id="{02892B27-4D08-4305-ADE9-00F4DCAD7740}"/>
              </a:ext>
            </a:extLst>
          </p:cNvPr>
          <p:cNvSpPr/>
          <p:nvPr/>
        </p:nvSpPr>
        <p:spPr>
          <a:xfrm>
            <a:off x="12799681" y="5595567"/>
            <a:ext cx="751114" cy="5464629"/>
          </a:xfrm>
          <a:prstGeom prst="upArrow">
            <a:avLst/>
          </a:prstGeom>
          <a:solidFill>
            <a:schemeClr val="bg1">
              <a:lumMod val="75000"/>
            </a:schemeClr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箭头: 上 43">
            <a:extLst>
              <a:ext uri="{FF2B5EF4-FFF2-40B4-BE49-F238E27FC236}">
                <a16:creationId xmlns:a16="http://schemas.microsoft.com/office/drawing/2014/main" id="{F3CF9104-22C3-4501-8B06-6EDFCC33B41F}"/>
              </a:ext>
            </a:extLst>
          </p:cNvPr>
          <p:cNvSpPr/>
          <p:nvPr/>
        </p:nvSpPr>
        <p:spPr>
          <a:xfrm>
            <a:off x="13703195" y="5595568"/>
            <a:ext cx="751114" cy="5464629"/>
          </a:xfrm>
          <a:prstGeom prst="upArrow">
            <a:avLst/>
          </a:prstGeom>
          <a:solidFill>
            <a:schemeClr val="bg1">
              <a:lumMod val="75000"/>
            </a:schemeClr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5545CC13-BE36-46EB-94C5-6BDD0E68BCEC}"/>
              </a:ext>
            </a:extLst>
          </p:cNvPr>
          <p:cNvSpPr/>
          <p:nvPr/>
        </p:nvSpPr>
        <p:spPr>
          <a:xfrm>
            <a:off x="12048567" y="6771225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99E6C8D3-0BE9-4737-B8BC-0335370A19F9}"/>
              </a:ext>
            </a:extLst>
          </p:cNvPr>
          <p:cNvSpPr/>
          <p:nvPr/>
        </p:nvSpPr>
        <p:spPr>
          <a:xfrm>
            <a:off x="12930309" y="8146731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AEAFE64C-B26C-430A-BF85-2C321851EF98}"/>
              </a:ext>
            </a:extLst>
          </p:cNvPr>
          <p:cNvSpPr/>
          <p:nvPr/>
        </p:nvSpPr>
        <p:spPr>
          <a:xfrm>
            <a:off x="11155938" y="5927207"/>
            <a:ext cx="3256018" cy="4874473"/>
          </a:xfrm>
          <a:custGeom>
            <a:avLst/>
            <a:gdLst>
              <a:gd name="connsiteX0" fmla="*/ 0 w 4985657"/>
              <a:gd name="connsiteY0" fmla="*/ 3428766 h 6302629"/>
              <a:gd name="connsiteX1" fmla="*/ 598714 w 4985657"/>
              <a:gd name="connsiteY1" fmla="*/ 130395 h 6302629"/>
              <a:gd name="connsiteX2" fmla="*/ 1317171 w 4985657"/>
              <a:gd name="connsiteY2" fmla="*/ 6302595 h 6302629"/>
              <a:gd name="connsiteX3" fmla="*/ 1970314 w 4985657"/>
              <a:gd name="connsiteY3" fmla="*/ 32423 h 6302629"/>
              <a:gd name="connsiteX4" fmla="*/ 2601685 w 4985657"/>
              <a:gd name="connsiteY4" fmla="*/ 6269938 h 6302629"/>
              <a:gd name="connsiteX5" fmla="*/ 3320142 w 4985657"/>
              <a:gd name="connsiteY5" fmla="*/ 75966 h 6302629"/>
              <a:gd name="connsiteX6" fmla="*/ 3897085 w 4985657"/>
              <a:gd name="connsiteY6" fmla="*/ 6237281 h 6302629"/>
              <a:gd name="connsiteX7" fmla="*/ 4561114 w 4985657"/>
              <a:gd name="connsiteY7" fmla="*/ 65081 h 6302629"/>
              <a:gd name="connsiteX8" fmla="*/ 4985657 w 4985657"/>
              <a:gd name="connsiteY8" fmla="*/ 3537623 h 630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5657" h="6302629">
                <a:moveTo>
                  <a:pt x="0" y="3428766"/>
                </a:moveTo>
                <a:cubicBezTo>
                  <a:pt x="189593" y="1540095"/>
                  <a:pt x="379186" y="-348576"/>
                  <a:pt x="598714" y="130395"/>
                </a:cubicBezTo>
                <a:cubicBezTo>
                  <a:pt x="818242" y="609366"/>
                  <a:pt x="1088571" y="6318924"/>
                  <a:pt x="1317171" y="6302595"/>
                </a:cubicBezTo>
                <a:cubicBezTo>
                  <a:pt x="1545771" y="6286266"/>
                  <a:pt x="1756228" y="37866"/>
                  <a:pt x="1970314" y="32423"/>
                </a:cubicBezTo>
                <a:cubicBezTo>
                  <a:pt x="2184400" y="26980"/>
                  <a:pt x="2376714" y="6262681"/>
                  <a:pt x="2601685" y="6269938"/>
                </a:cubicBezTo>
                <a:cubicBezTo>
                  <a:pt x="2826656" y="6277195"/>
                  <a:pt x="3104242" y="81409"/>
                  <a:pt x="3320142" y="75966"/>
                </a:cubicBezTo>
                <a:cubicBezTo>
                  <a:pt x="3536042" y="70523"/>
                  <a:pt x="3690256" y="6239095"/>
                  <a:pt x="3897085" y="6237281"/>
                </a:cubicBezTo>
                <a:cubicBezTo>
                  <a:pt x="4103914" y="6235467"/>
                  <a:pt x="4379685" y="515024"/>
                  <a:pt x="4561114" y="65081"/>
                </a:cubicBezTo>
                <a:cubicBezTo>
                  <a:pt x="4742543" y="-384862"/>
                  <a:pt x="4864100" y="1576380"/>
                  <a:pt x="4985657" y="3537623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77A58BF3-879A-4DD2-8479-34BFDA0E18C4}"/>
              </a:ext>
            </a:extLst>
          </p:cNvPr>
          <p:cNvSpPr/>
          <p:nvPr/>
        </p:nvSpPr>
        <p:spPr>
          <a:xfrm>
            <a:off x="11999582" y="7679827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916A2BCD-3837-42DF-A329-AC3FBD46FB25}"/>
              </a:ext>
            </a:extLst>
          </p:cNvPr>
          <p:cNvSpPr/>
          <p:nvPr/>
        </p:nvSpPr>
        <p:spPr>
          <a:xfrm>
            <a:off x="13981063" y="7589181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F8748A8E-F59A-43A0-9AB0-7EAAD4DD1A17}"/>
              </a:ext>
            </a:extLst>
          </p:cNvPr>
          <p:cNvSpPr/>
          <p:nvPr/>
        </p:nvSpPr>
        <p:spPr>
          <a:xfrm>
            <a:off x="13785442" y="8622975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46B8EB8-F927-49C6-97A0-2FB4DD7001E5}"/>
              </a:ext>
            </a:extLst>
          </p:cNvPr>
          <p:cNvSpPr/>
          <p:nvPr/>
        </p:nvSpPr>
        <p:spPr>
          <a:xfrm>
            <a:off x="13765787" y="9906308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9434F88E-1C70-4E71-A479-628A2CFC8F24}"/>
              </a:ext>
            </a:extLst>
          </p:cNvPr>
          <p:cNvSpPr/>
          <p:nvPr/>
        </p:nvSpPr>
        <p:spPr>
          <a:xfrm>
            <a:off x="13001066" y="6642501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CD749DE9-D768-4A95-B13E-D57FFB8D4EA6}"/>
              </a:ext>
            </a:extLst>
          </p:cNvPr>
          <p:cNvSpPr/>
          <p:nvPr/>
        </p:nvSpPr>
        <p:spPr>
          <a:xfrm>
            <a:off x="13001066" y="9089881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5FB44B58-FC6E-4ED6-8238-427631278DC0}"/>
              </a:ext>
            </a:extLst>
          </p:cNvPr>
          <p:cNvSpPr/>
          <p:nvPr/>
        </p:nvSpPr>
        <p:spPr>
          <a:xfrm>
            <a:off x="13904580" y="6725728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74F52A17-A20F-4FB4-A2B5-B519DF640CD0}"/>
              </a:ext>
            </a:extLst>
          </p:cNvPr>
          <p:cNvSpPr/>
          <p:nvPr/>
        </p:nvSpPr>
        <p:spPr>
          <a:xfrm>
            <a:off x="11952976" y="9789702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CE4BC1C1-7CD5-487F-8CC8-E1A6C9C16D2D}"/>
              </a:ext>
            </a:extLst>
          </p:cNvPr>
          <p:cNvSpPr/>
          <p:nvPr/>
        </p:nvSpPr>
        <p:spPr>
          <a:xfrm>
            <a:off x="12931011" y="9771958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63E2AF51-3E40-441A-957E-EFD41DB10624}"/>
              </a:ext>
            </a:extLst>
          </p:cNvPr>
          <p:cNvSpPr/>
          <p:nvPr/>
        </p:nvSpPr>
        <p:spPr>
          <a:xfrm>
            <a:off x="11934070" y="8663386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箭头: 上 57">
            <a:extLst>
              <a:ext uri="{FF2B5EF4-FFF2-40B4-BE49-F238E27FC236}">
                <a16:creationId xmlns:a16="http://schemas.microsoft.com/office/drawing/2014/main" id="{B974302D-7699-4603-B788-5D0FAE123517}"/>
              </a:ext>
            </a:extLst>
          </p:cNvPr>
          <p:cNvSpPr/>
          <p:nvPr/>
        </p:nvSpPr>
        <p:spPr>
          <a:xfrm rot="421845">
            <a:off x="14555001" y="5632130"/>
            <a:ext cx="751114" cy="5464629"/>
          </a:xfrm>
          <a:prstGeom prst="upArrow">
            <a:avLst/>
          </a:prstGeom>
          <a:solidFill>
            <a:schemeClr val="bg1">
              <a:lumMod val="75000"/>
            </a:schemeClr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箭头: 上 58">
            <a:extLst>
              <a:ext uri="{FF2B5EF4-FFF2-40B4-BE49-F238E27FC236}">
                <a16:creationId xmlns:a16="http://schemas.microsoft.com/office/drawing/2014/main" id="{8F6F0026-E908-49BC-A8B3-0AA1BC11623B}"/>
              </a:ext>
            </a:extLst>
          </p:cNvPr>
          <p:cNvSpPr/>
          <p:nvPr/>
        </p:nvSpPr>
        <p:spPr>
          <a:xfrm rot="944327">
            <a:off x="15422050" y="5741274"/>
            <a:ext cx="751114" cy="5464629"/>
          </a:xfrm>
          <a:prstGeom prst="upArrow">
            <a:avLst/>
          </a:prstGeom>
          <a:solidFill>
            <a:schemeClr val="bg1">
              <a:lumMod val="75000"/>
            </a:schemeClr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53B69B34-C90B-4C80-AF73-184FC2210A24}"/>
              </a:ext>
            </a:extLst>
          </p:cNvPr>
          <p:cNvSpPr/>
          <p:nvPr/>
        </p:nvSpPr>
        <p:spPr>
          <a:xfrm>
            <a:off x="14697383" y="8387212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A77B10FA-9873-43FD-A83E-EE3C28C9B3C7}"/>
              </a:ext>
            </a:extLst>
          </p:cNvPr>
          <p:cNvSpPr/>
          <p:nvPr/>
        </p:nvSpPr>
        <p:spPr>
          <a:xfrm>
            <a:off x="14468433" y="9613182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4D137306-A493-4DFA-8DF2-A54659943E41}"/>
              </a:ext>
            </a:extLst>
          </p:cNvPr>
          <p:cNvSpPr/>
          <p:nvPr/>
        </p:nvSpPr>
        <p:spPr>
          <a:xfrm>
            <a:off x="15610619" y="8206256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AE3110A9-D31C-47CD-94B9-385D1EA23359}"/>
              </a:ext>
            </a:extLst>
          </p:cNvPr>
          <p:cNvSpPr/>
          <p:nvPr/>
        </p:nvSpPr>
        <p:spPr>
          <a:xfrm>
            <a:off x="15188748" y="10007416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C890B956-ECCC-4A10-A68B-D9F24FAD9875}"/>
              </a:ext>
            </a:extLst>
          </p:cNvPr>
          <p:cNvSpPr/>
          <p:nvPr/>
        </p:nvSpPr>
        <p:spPr>
          <a:xfrm>
            <a:off x="15096498" y="7077929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3A052631-796C-4A80-93B7-F1249B529CE3}"/>
              </a:ext>
            </a:extLst>
          </p:cNvPr>
          <p:cNvSpPr/>
          <p:nvPr/>
        </p:nvSpPr>
        <p:spPr>
          <a:xfrm rot="11408264">
            <a:off x="14387074" y="6385404"/>
            <a:ext cx="3256018" cy="4874473"/>
          </a:xfrm>
          <a:custGeom>
            <a:avLst/>
            <a:gdLst>
              <a:gd name="connsiteX0" fmla="*/ 0 w 4985657"/>
              <a:gd name="connsiteY0" fmla="*/ 3428766 h 6302629"/>
              <a:gd name="connsiteX1" fmla="*/ 598714 w 4985657"/>
              <a:gd name="connsiteY1" fmla="*/ 130395 h 6302629"/>
              <a:gd name="connsiteX2" fmla="*/ 1317171 w 4985657"/>
              <a:gd name="connsiteY2" fmla="*/ 6302595 h 6302629"/>
              <a:gd name="connsiteX3" fmla="*/ 1970314 w 4985657"/>
              <a:gd name="connsiteY3" fmla="*/ 32423 h 6302629"/>
              <a:gd name="connsiteX4" fmla="*/ 2601685 w 4985657"/>
              <a:gd name="connsiteY4" fmla="*/ 6269938 h 6302629"/>
              <a:gd name="connsiteX5" fmla="*/ 3320142 w 4985657"/>
              <a:gd name="connsiteY5" fmla="*/ 75966 h 6302629"/>
              <a:gd name="connsiteX6" fmla="*/ 3897085 w 4985657"/>
              <a:gd name="connsiteY6" fmla="*/ 6237281 h 6302629"/>
              <a:gd name="connsiteX7" fmla="*/ 4561114 w 4985657"/>
              <a:gd name="connsiteY7" fmla="*/ 65081 h 6302629"/>
              <a:gd name="connsiteX8" fmla="*/ 4985657 w 4985657"/>
              <a:gd name="connsiteY8" fmla="*/ 3537623 h 630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5657" h="6302629">
                <a:moveTo>
                  <a:pt x="0" y="3428766"/>
                </a:moveTo>
                <a:cubicBezTo>
                  <a:pt x="189593" y="1540095"/>
                  <a:pt x="379186" y="-348576"/>
                  <a:pt x="598714" y="130395"/>
                </a:cubicBezTo>
                <a:cubicBezTo>
                  <a:pt x="818242" y="609366"/>
                  <a:pt x="1088571" y="6318924"/>
                  <a:pt x="1317171" y="6302595"/>
                </a:cubicBezTo>
                <a:cubicBezTo>
                  <a:pt x="1545771" y="6286266"/>
                  <a:pt x="1756228" y="37866"/>
                  <a:pt x="1970314" y="32423"/>
                </a:cubicBezTo>
                <a:cubicBezTo>
                  <a:pt x="2184400" y="26980"/>
                  <a:pt x="2376714" y="6262681"/>
                  <a:pt x="2601685" y="6269938"/>
                </a:cubicBezTo>
                <a:cubicBezTo>
                  <a:pt x="2826656" y="6277195"/>
                  <a:pt x="3104242" y="81409"/>
                  <a:pt x="3320142" y="75966"/>
                </a:cubicBezTo>
                <a:cubicBezTo>
                  <a:pt x="3536042" y="70523"/>
                  <a:pt x="3690256" y="6239095"/>
                  <a:pt x="3897085" y="6237281"/>
                </a:cubicBezTo>
                <a:cubicBezTo>
                  <a:pt x="4103914" y="6235467"/>
                  <a:pt x="4379685" y="515024"/>
                  <a:pt x="4561114" y="65081"/>
                </a:cubicBezTo>
                <a:cubicBezTo>
                  <a:pt x="4742543" y="-384862"/>
                  <a:pt x="4864100" y="1576380"/>
                  <a:pt x="4985657" y="3537623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35686577-521D-4A51-91C9-71278BBA090E}"/>
              </a:ext>
            </a:extLst>
          </p:cNvPr>
          <p:cNvSpPr/>
          <p:nvPr/>
        </p:nvSpPr>
        <p:spPr>
          <a:xfrm>
            <a:off x="3114372" y="9247609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2634EEF5-1F51-41FA-8D31-36371A3FF6E4}"/>
              </a:ext>
            </a:extLst>
          </p:cNvPr>
          <p:cNvSpPr/>
          <p:nvPr/>
        </p:nvSpPr>
        <p:spPr>
          <a:xfrm>
            <a:off x="3262690" y="6183326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25EB91B9-98DC-4AF6-ADE1-8FE159FBC258}"/>
              </a:ext>
            </a:extLst>
          </p:cNvPr>
          <p:cNvSpPr/>
          <p:nvPr/>
        </p:nvSpPr>
        <p:spPr>
          <a:xfrm>
            <a:off x="4185254" y="9710264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D7DB5E69-22B2-4007-88FA-E9068ED830BE}"/>
              </a:ext>
            </a:extLst>
          </p:cNvPr>
          <p:cNvSpPr/>
          <p:nvPr/>
        </p:nvSpPr>
        <p:spPr>
          <a:xfrm>
            <a:off x="6463303" y="9448541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03D90771-6B0D-4882-A180-28D814B381E7}"/>
              </a:ext>
            </a:extLst>
          </p:cNvPr>
          <p:cNvSpPr/>
          <p:nvPr/>
        </p:nvSpPr>
        <p:spPr>
          <a:xfrm>
            <a:off x="11939964" y="9182472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F4A8E44D-7C9D-4CE9-BEE0-C4E6E2A1C9ED}"/>
              </a:ext>
            </a:extLst>
          </p:cNvPr>
          <p:cNvSpPr/>
          <p:nvPr/>
        </p:nvSpPr>
        <p:spPr>
          <a:xfrm>
            <a:off x="12084344" y="6173210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5B0743D4-6158-4BAD-B713-B1CD279AD832}"/>
              </a:ext>
            </a:extLst>
          </p:cNvPr>
          <p:cNvSpPr/>
          <p:nvPr/>
        </p:nvSpPr>
        <p:spPr>
          <a:xfrm>
            <a:off x="12928779" y="7367937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弧形 72">
            <a:extLst>
              <a:ext uri="{FF2B5EF4-FFF2-40B4-BE49-F238E27FC236}">
                <a16:creationId xmlns:a16="http://schemas.microsoft.com/office/drawing/2014/main" id="{12EBECAD-14F0-46BF-B03E-C6B38D6D288A}"/>
              </a:ext>
            </a:extLst>
          </p:cNvPr>
          <p:cNvSpPr/>
          <p:nvPr/>
        </p:nvSpPr>
        <p:spPr>
          <a:xfrm rot="1261759">
            <a:off x="19007124" y="8410778"/>
            <a:ext cx="1741714" cy="2777071"/>
          </a:xfrm>
          <a:prstGeom prst="arc">
            <a:avLst>
              <a:gd name="adj1" fmla="val 2562675"/>
              <a:gd name="adj2" fmla="val 20598806"/>
            </a:avLst>
          </a:prstGeom>
          <a:noFill/>
          <a:ln w="76200" cap="flat">
            <a:solidFill>
              <a:srgbClr val="5B9BD5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C4FCBEB4-195A-4058-8994-FC723DFA1997}"/>
              </a:ext>
            </a:extLst>
          </p:cNvPr>
          <p:cNvSpPr txBox="1"/>
          <p:nvPr/>
        </p:nvSpPr>
        <p:spPr>
          <a:xfrm>
            <a:off x="2112592" y="11659234"/>
            <a:ext cx="8911108" cy="1292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非耦合情况</a:t>
            </a:r>
            <a:r>
              <a:rPr lang="en-US" altLang="zh-CN" dirty="0">
                <a:solidFill>
                  <a:srgbClr val="000000"/>
                </a:solidFill>
              </a:rPr>
              <a:t>: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0000"/>
                </a:solidFill>
              </a:rPr>
              <a:t>波模偏振能够“跟得上”磁场变化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1C1BD74A-7622-4482-815C-BCAD8B28EEFF}"/>
              </a:ext>
            </a:extLst>
          </p:cNvPr>
          <p:cNvSpPr txBox="1"/>
          <p:nvPr/>
        </p:nvSpPr>
        <p:spPr>
          <a:xfrm>
            <a:off x="11155938" y="11658299"/>
            <a:ext cx="11247708" cy="1846657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耦合情况</a:t>
            </a:r>
            <a:r>
              <a:rPr lang="en-US" altLang="zh-CN" dirty="0">
                <a:solidFill>
                  <a:srgbClr val="000000"/>
                </a:solidFill>
              </a:rPr>
              <a:t>: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0000"/>
                </a:solidFill>
              </a:rPr>
              <a:t>传播方向上的粒子数越来越少，无法引导波模继续跟上</a:t>
            </a:r>
            <a:endParaRPr lang="en-US" altLang="zh-CN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0000"/>
                </a:solidFill>
              </a:rPr>
              <a:t>磁场变化</a:t>
            </a:r>
            <a:r>
              <a:rPr lang="en-US" altLang="zh-CN" dirty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zh-CN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波模被迫重新分解</a:t>
            </a:r>
            <a:r>
              <a:rPr lang="en-US" altLang="zh-CN" dirty="0">
                <a:solidFill>
                  <a:srgbClr val="000000"/>
                </a:solidFill>
                <a:sym typeface="Wingdings" panose="05000000000000000000" pitchFamily="2" charset="2"/>
              </a:rPr>
              <a:t>&amp;</a:t>
            </a:r>
            <a:r>
              <a:rPr lang="zh-CN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叠加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E677E3-AE54-4CF8-BB1D-9CCE448CBAF8}"/>
              </a:ext>
            </a:extLst>
          </p:cNvPr>
          <p:cNvSpPr txBox="1"/>
          <p:nvPr/>
        </p:nvSpPr>
        <p:spPr>
          <a:xfrm>
            <a:off x="773283" y="7030246"/>
            <a:ext cx="1228526" cy="350865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假设初始</a:t>
            </a:r>
            <a:endParaRPr kumimoji="0" lang="en-US" altLang="zh-CN" sz="36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b="1" dirty="0">
                <a:solidFill>
                  <a:schemeClr val="accent1"/>
                </a:solidFill>
              </a:rPr>
              <a:t>只有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单一线偏模式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37ABC3D-82BA-49AF-BB10-2913CECC4553}"/>
              </a:ext>
            </a:extLst>
          </p:cNvPr>
          <p:cNvSpPr txBox="1"/>
          <p:nvPr/>
        </p:nvSpPr>
        <p:spPr>
          <a:xfrm>
            <a:off x="6732441" y="5312229"/>
            <a:ext cx="1814291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b="1" dirty="0">
                <a:solidFill>
                  <a:schemeClr val="tx2"/>
                </a:solidFill>
              </a:rPr>
              <a:t>磁场</a:t>
            </a:r>
            <a:endParaRPr kumimoji="0" lang="zh-CN" altLang="en-US" sz="3600" b="1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sym typeface="Calibri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B3878303-EDFF-485E-A408-EF98986C87BB}"/>
              </a:ext>
            </a:extLst>
          </p:cNvPr>
          <p:cNvSpPr/>
          <p:nvPr/>
        </p:nvSpPr>
        <p:spPr>
          <a:xfrm>
            <a:off x="19022787" y="5473941"/>
            <a:ext cx="435428" cy="435428"/>
          </a:xfrm>
          <a:prstGeom prst="ellipse">
            <a:avLst/>
          </a:prstGeom>
          <a:solidFill>
            <a:schemeClr val="tx1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E0BFC4-F104-4219-97BF-AA70D8E3596C}"/>
              </a:ext>
            </a:extLst>
          </p:cNvPr>
          <p:cNvSpPr txBox="1"/>
          <p:nvPr/>
        </p:nvSpPr>
        <p:spPr>
          <a:xfrm>
            <a:off x="19441151" y="5314093"/>
            <a:ext cx="4392252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：等离子体带电粒子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ECD77D98-D034-4FB8-B719-5495194689F0}"/>
              </a:ext>
            </a:extLst>
          </p:cNvPr>
          <p:cNvSpPr txBox="1"/>
          <p:nvPr/>
        </p:nvSpPr>
        <p:spPr>
          <a:xfrm>
            <a:off x="18791110" y="6031709"/>
            <a:ext cx="3151413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chemeClr val="accent1"/>
                </a:solidFill>
              </a:rPr>
              <a:t>蓝线：射电波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sym typeface="Calibri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B16AFEC-55CC-4901-BE0B-726DED0996D8}"/>
              </a:ext>
            </a:extLst>
          </p:cNvPr>
          <p:cNvSpPr txBox="1"/>
          <p:nvPr/>
        </p:nvSpPr>
        <p:spPr>
          <a:xfrm>
            <a:off x="9252407" y="8022864"/>
            <a:ext cx="2953591" cy="2031323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60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较内</a:t>
            </a:r>
            <a:endParaRPr kumimoji="0" lang="en-US" altLang="zh-CN" sz="6000" b="1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60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磁层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0DC96600-F378-42F4-A61C-BF2FF4CE759B}"/>
              </a:ext>
            </a:extLst>
          </p:cNvPr>
          <p:cNvSpPr txBox="1"/>
          <p:nvPr/>
        </p:nvSpPr>
        <p:spPr>
          <a:xfrm>
            <a:off x="21230804" y="8116245"/>
            <a:ext cx="2953591" cy="2031323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6000" b="1" dirty="0">
                <a:solidFill>
                  <a:schemeClr val="accent2"/>
                </a:solidFill>
              </a:rPr>
              <a:t>较外</a:t>
            </a:r>
            <a:endParaRPr lang="en-US" altLang="zh-CN" sz="6000" b="1" dirty="0">
              <a:solidFill>
                <a:schemeClr val="accent2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60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磁层</a:t>
            </a:r>
          </a:p>
        </p:txBody>
      </p:sp>
    </p:spTree>
    <p:extLst>
      <p:ext uri="{BB962C8B-B14F-4D97-AF65-F5344CB8AC3E}">
        <p14:creationId xmlns:p14="http://schemas.microsoft.com/office/powerpoint/2010/main" val="13619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29" grpId="0" animBg="1"/>
      <p:bldP spid="41" grpId="0" animBg="1"/>
      <p:bldP spid="58" grpId="0" animBg="1"/>
      <p:bldP spid="59" grpId="0" animBg="1"/>
      <p:bldP spid="65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5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C02D94-B72B-4C3B-B6EF-8BCE386CB848}"/>
              </a:ext>
            </a:extLst>
          </p:cNvPr>
          <p:cNvSpPr/>
          <p:nvPr/>
        </p:nvSpPr>
        <p:spPr>
          <a:xfrm>
            <a:off x="950002" y="857272"/>
            <a:ext cx="22737311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数学描述：波模耦合方程</a:t>
            </a: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最早源于电离层研究，服务于无线电通信；</a:t>
            </a: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altLang="zh-CN" sz="4800" dirty="0" err="1">
                <a:solidFill>
                  <a:srgbClr val="000000"/>
                </a:solidFill>
              </a:rPr>
              <a:t>Förstering</a:t>
            </a:r>
            <a:r>
              <a:rPr lang="en-US" altLang="zh-CN" sz="4800" dirty="0">
                <a:solidFill>
                  <a:srgbClr val="000000"/>
                </a:solidFill>
              </a:rPr>
              <a:t> 1942, </a:t>
            </a:r>
            <a:r>
              <a:rPr lang="en-US" altLang="zh-CN" sz="4800" dirty="0" err="1">
                <a:solidFill>
                  <a:srgbClr val="000000"/>
                </a:solidFill>
              </a:rPr>
              <a:t>Budden</a:t>
            </a:r>
            <a:r>
              <a:rPr lang="en-US" altLang="zh-CN" sz="4800" dirty="0">
                <a:solidFill>
                  <a:srgbClr val="000000"/>
                </a:solidFill>
              </a:rPr>
              <a:t> 1952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后来被应用于太阳、行星等离子体研究；</a:t>
            </a: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可参考</a:t>
            </a:r>
            <a:r>
              <a:rPr lang="en-US" altLang="zh-CN" sz="4800" dirty="0" err="1">
                <a:solidFill>
                  <a:srgbClr val="000000"/>
                </a:solidFill>
              </a:rPr>
              <a:t>Zheleznyakov</a:t>
            </a:r>
            <a:r>
              <a:rPr lang="en-US" altLang="zh-CN" sz="4800" dirty="0">
                <a:solidFill>
                  <a:srgbClr val="000000"/>
                </a:solidFill>
              </a:rPr>
              <a:t> 1996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Lyubarskii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&amp;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Petrova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1998</a:t>
            </a:r>
            <a:r>
              <a:rPr lang="zh-CN" alt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将其应用于脉冲星研究，</a:t>
            </a: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Petrova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2003,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Adrianov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&amp;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Beskin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2010,</a:t>
            </a:r>
            <a:r>
              <a:rPr lang="zh-CN" alt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zh-CN" alt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王陈 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et al. 2010</a:t>
            </a:r>
            <a:r>
              <a:rPr lang="zh-CN" alt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等文章也都有应用。</a:t>
            </a: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本报告剩余部分基于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Lyubarskii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&amp;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Petrova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1998.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270CC19-5EFF-4000-9441-BC91D87EC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02" y="10109998"/>
            <a:ext cx="11026274" cy="2748730"/>
          </a:xfrm>
          <a:prstGeom prst="rect">
            <a:avLst/>
          </a:prstGeom>
        </p:spPr>
      </p:pic>
      <p:pic>
        <p:nvPicPr>
          <p:cNvPr id="16" name="Picture 2" descr="生成的二维码">
            <a:extLst>
              <a:ext uri="{FF2B5EF4-FFF2-40B4-BE49-F238E27FC236}">
                <a16:creationId xmlns:a16="http://schemas.microsoft.com/office/drawing/2014/main" id="{4C26F7FE-997C-4E1F-9398-836CFDE2B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568" y="560843"/>
            <a:ext cx="3211143" cy="32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生成的二维码">
            <a:extLst>
              <a:ext uri="{FF2B5EF4-FFF2-40B4-BE49-F238E27FC236}">
                <a16:creationId xmlns:a16="http://schemas.microsoft.com/office/drawing/2014/main" id="{3EDB43BF-707A-4270-A53E-71D3DA926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275" y="596155"/>
            <a:ext cx="3211143" cy="32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195A928-22C4-42F8-8DA9-35A3FC21B18C}"/>
              </a:ext>
            </a:extLst>
          </p:cNvPr>
          <p:cNvSpPr txBox="1"/>
          <p:nvPr/>
        </p:nvSpPr>
        <p:spPr>
          <a:xfrm>
            <a:off x="15490370" y="4103727"/>
            <a:ext cx="8044543" cy="1846657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B050"/>
                </a:solidFill>
              </a:rPr>
              <a:t>极限偏振理论</a:t>
            </a:r>
            <a:r>
              <a:rPr lang="en-US" altLang="zh-CN" dirty="0">
                <a:solidFill>
                  <a:srgbClr val="00B050"/>
                </a:solidFill>
              </a:rPr>
              <a:t>&amp;</a:t>
            </a:r>
            <a:r>
              <a:rPr lang="zh-CN" altLang="en-US" dirty="0">
                <a:solidFill>
                  <a:srgbClr val="00B050"/>
                </a:solidFill>
              </a:rPr>
              <a:t>波模耦合方程的更详细介绍及公式推导，可扫码查看我做的另两个文档 。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sym typeface="Calibri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9E1921D-EB92-4DE8-AE4F-9E843CF2BA92}"/>
              </a:ext>
            </a:extLst>
          </p:cNvPr>
          <p:cNvSpPr txBox="1"/>
          <p:nvPr/>
        </p:nvSpPr>
        <p:spPr>
          <a:xfrm>
            <a:off x="12407726" y="9892132"/>
            <a:ext cx="11691257" cy="141577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000" dirty="0" err="1">
                <a:solidFill>
                  <a:schemeClr val="accent1"/>
                </a:solidFill>
              </a:rPr>
              <a:t>a</a:t>
            </a:r>
            <a:r>
              <a:rPr kumimoji="0" lang="en-US" altLang="zh-CN" sz="4000" b="0" i="0" u="none" strike="noStrike" cap="none" spc="0" normalizeH="0" baseline="-25000" dirty="0" err="1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,a</a:t>
            </a:r>
            <a:r>
              <a:rPr kumimoji="0" lang="en-US" altLang="zh-CN" sz="4000" b="0" i="0" u="none" strike="noStrike" cap="none" spc="0" normalizeH="0" baseline="-25000" dirty="0" err="1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电矢量的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和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分量</a:t>
            </a:r>
            <a:endParaRPr kumimoji="0" lang="en-US" altLang="zh-CN" sz="40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耦合体现在：关于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kumimoji="0" lang="en-US" altLang="zh-CN" sz="4000" b="0" i="0" u="none" strike="noStrike" cap="none" spc="0" normalizeH="0" baseline="-2500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的演化方程中有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kumimoji="0" lang="en-US" altLang="zh-CN" sz="4000" b="0" i="0" u="none" strike="noStrike" cap="none" spc="0" normalizeH="0" baseline="-2500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，反之亦然。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F348D3B-3BC9-4B4E-80DA-E188A10A8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42892" y="11370054"/>
            <a:ext cx="9686493" cy="128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2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6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2085BF-082F-43CA-8141-73238216068A}"/>
              </a:ext>
            </a:extLst>
          </p:cNvPr>
          <p:cNvSpPr txBox="1"/>
          <p:nvPr/>
        </p:nvSpPr>
        <p:spPr>
          <a:xfrm>
            <a:off x="1125222" y="837229"/>
            <a:ext cx="21872300" cy="166199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我们的一个尝试：定量比较观测的脉冲星圆偏振与理论模型预言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手段：贝叶斯分析</a:t>
            </a: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683F8F-7671-4610-850B-15C96B015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25" y="3797134"/>
            <a:ext cx="6461366" cy="3497953"/>
          </a:xfrm>
          <a:prstGeom prst="rect">
            <a:avLst/>
          </a:prstGeom>
        </p:spPr>
      </p:pic>
      <p:pic>
        <p:nvPicPr>
          <p:cNvPr id="1028" name="Picture 4" descr="Thermal Lightcurve Model">
            <a:extLst>
              <a:ext uri="{FF2B5EF4-FFF2-40B4-BE49-F238E27FC236}">
                <a16:creationId xmlns:a16="http://schemas.microsoft.com/office/drawing/2014/main" id="{9D95633C-12E8-4DFD-B684-D239CC80D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574" y="3695140"/>
            <a:ext cx="6088415" cy="378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psr.pku.edu.cn/wp-content/uploads/2016/03/test4.gif">
            <a:extLst>
              <a:ext uri="{FF2B5EF4-FFF2-40B4-BE49-F238E27FC236}">
                <a16:creationId xmlns:a16="http://schemas.microsoft.com/office/drawing/2014/main" id="{006B4065-375B-4C4E-AA61-B8C5904889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49" y="9590620"/>
            <a:ext cx="11091748" cy="233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A471E43-E3F4-4305-BFB8-E2264CB9127B}"/>
              </a:ext>
            </a:extLst>
          </p:cNvPr>
          <p:cNvSpPr txBox="1"/>
          <p:nvPr/>
        </p:nvSpPr>
        <p:spPr>
          <a:xfrm>
            <a:off x="10479426" y="7595976"/>
            <a:ext cx="4684375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From NASA NICER website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67B5359-3B21-4D69-98BC-2CF38C24A9D7}"/>
              </a:ext>
            </a:extLst>
          </p:cNvPr>
          <p:cNvSpPr txBox="1"/>
          <p:nvPr/>
        </p:nvSpPr>
        <p:spPr>
          <a:xfrm>
            <a:off x="3643197" y="7480143"/>
            <a:ext cx="4684375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From science.org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4113A01-7882-47EB-AFCE-069B4159D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7016" y="3738682"/>
            <a:ext cx="5118814" cy="381612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BF5F798-E43A-42B6-8B07-7D578B05CEA8}"/>
              </a:ext>
            </a:extLst>
          </p:cNvPr>
          <p:cNvSpPr txBox="1"/>
          <p:nvPr/>
        </p:nvSpPr>
        <p:spPr>
          <a:xfrm>
            <a:off x="18552633" y="7595976"/>
            <a:ext cx="4684375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From mpg.de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44362E4-90D0-4A97-BDCD-5CFBA478AB4A}"/>
              </a:ext>
            </a:extLst>
          </p:cNvPr>
          <p:cNvSpPr txBox="1"/>
          <p:nvPr/>
        </p:nvSpPr>
        <p:spPr>
          <a:xfrm>
            <a:off x="2185307" y="3000020"/>
            <a:ext cx="6022522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GWs: quantitative </a:t>
            </a: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✔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F36C9AE-490A-4D1D-957C-4E7470C3EAAC}"/>
              </a:ext>
            </a:extLst>
          </p:cNvPr>
          <p:cNvSpPr txBox="1"/>
          <p:nvPr/>
        </p:nvSpPr>
        <p:spPr>
          <a:xfrm>
            <a:off x="10012135" y="2504474"/>
            <a:ext cx="6022522" cy="1292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NS </a:t>
            </a:r>
            <a:r>
              <a:rPr lang="en-US" altLang="zh-CN" dirty="0">
                <a:solidFill>
                  <a:srgbClr val="000000"/>
                </a:solidFill>
              </a:rPr>
              <a:t>radii </a:t>
            </a: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measure from X-ray: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quantitative </a:t>
            </a: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✔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B92826F-1D85-417D-85C2-F57BD03DDE9D}"/>
              </a:ext>
            </a:extLst>
          </p:cNvPr>
          <p:cNvSpPr txBox="1"/>
          <p:nvPr/>
        </p:nvSpPr>
        <p:spPr>
          <a:xfrm>
            <a:off x="18361478" y="2348169"/>
            <a:ext cx="6022522" cy="1292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Pulsar timing (array):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quantitative </a:t>
            </a: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ADD9EAC-754C-4436-9DB0-6101BAB78B13}"/>
              </a:ext>
            </a:extLst>
          </p:cNvPr>
          <p:cNvSpPr txBox="1"/>
          <p:nvPr/>
        </p:nvSpPr>
        <p:spPr>
          <a:xfrm>
            <a:off x="5527221" y="11926967"/>
            <a:ext cx="4684375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From psr.pku.edu.cn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7C0E0AC-DBFE-4A4E-88C9-F8FD7032D141}"/>
              </a:ext>
            </a:extLst>
          </p:cNvPr>
          <p:cNvSpPr txBox="1"/>
          <p:nvPr/>
        </p:nvSpPr>
        <p:spPr>
          <a:xfrm>
            <a:off x="5376181" y="8846704"/>
            <a:ext cx="12608379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Magnetospheric studies with pulsar radio signal: quantitative </a:t>
            </a: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271864D-540A-498F-AA89-802C07583E8D}"/>
              </a:ext>
            </a:extLst>
          </p:cNvPr>
          <p:cNvSpPr txBox="1"/>
          <p:nvPr/>
        </p:nvSpPr>
        <p:spPr>
          <a:xfrm>
            <a:off x="17871621" y="9952047"/>
            <a:ext cx="6022522" cy="1846657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感谢与</a:t>
            </a:r>
            <a:endParaRPr kumimoji="0" lang="en-US" altLang="zh-CN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000000"/>
                </a:solidFill>
              </a:rPr>
              <a:t>夏铖君、严骐鸣、屈元鸿</a:t>
            </a:r>
            <a:endParaRPr lang="en-US" altLang="zh-CN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的讨论</a:t>
            </a:r>
            <a:r>
              <a:rPr lang="zh-CN" altLang="en-US" dirty="0">
                <a:solidFill>
                  <a:srgbClr val="000000"/>
                </a:solidFill>
              </a:rPr>
              <a:t>启发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83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7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1D443CF-9C65-4A20-A5C4-43D8E100615F}"/>
              </a:ext>
            </a:extLst>
          </p:cNvPr>
          <p:cNvSpPr txBox="1"/>
          <p:nvPr/>
        </p:nvSpPr>
        <p:spPr>
          <a:xfrm>
            <a:off x="1066801" y="1750915"/>
            <a:ext cx="22587857" cy="535531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800" b="1" dirty="0">
                <a:solidFill>
                  <a:srgbClr val="000000"/>
                </a:solidFill>
              </a:rPr>
              <a:t>Bayesian analysis: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4800" dirty="0">
              <a:solidFill>
                <a:srgbClr val="00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0F59F42-5942-4F56-AE7C-CAB646B8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39" y="1863877"/>
            <a:ext cx="7039924" cy="79351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79485FD-6387-492C-A47B-C717D0920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815" y="2665897"/>
            <a:ext cx="13095268" cy="1830287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FF42FF8-9708-4538-8B81-4C5AD87620EF}"/>
              </a:ext>
            </a:extLst>
          </p:cNvPr>
          <p:cNvGrpSpPr/>
          <p:nvPr/>
        </p:nvGrpSpPr>
        <p:grpSpPr>
          <a:xfrm>
            <a:off x="941611" y="3777343"/>
            <a:ext cx="8049987" cy="9409611"/>
            <a:chOff x="941611" y="3777343"/>
            <a:chExt cx="8049987" cy="9409611"/>
          </a:xfrm>
        </p:grpSpPr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F742F280-C12E-40B4-8682-C8E0F98424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7919" y="3777343"/>
              <a:ext cx="1578686" cy="2290600"/>
            </a:xfrm>
            <a:prstGeom prst="straightConnector1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382366E-F7F6-4ADD-89B2-BE644EEDA78B}"/>
                </a:ext>
              </a:extLst>
            </p:cNvPr>
            <p:cNvSpPr txBox="1"/>
            <p:nvPr/>
          </p:nvSpPr>
          <p:spPr>
            <a:xfrm>
              <a:off x="941611" y="6231206"/>
              <a:ext cx="8049987" cy="69557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4400" dirty="0">
                  <a:solidFill>
                    <a:srgbClr val="000000"/>
                  </a:solidFill>
                </a:rPr>
                <a:t>借助王鹏飞 </a:t>
              </a:r>
              <a:r>
                <a:rPr lang="en-US" altLang="zh-CN" sz="4400" dirty="0">
                  <a:solidFill>
                    <a:srgbClr val="000000"/>
                  </a:solidFill>
                </a:rPr>
                <a:t>et al. 2023</a:t>
              </a:r>
              <a:r>
                <a:rPr lang="zh-CN" altLang="en-US" sz="4400" dirty="0">
                  <a:solidFill>
                    <a:srgbClr val="000000"/>
                  </a:solidFill>
                </a:rPr>
                <a:t>星表</a:t>
              </a:r>
              <a:endPara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筛选</a:t>
              </a:r>
              <a:r>
                <a:rPr kumimoji="0" lang="en-US" altLang="zh-CN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FAST</a:t>
              </a:r>
              <a:r>
                <a:rPr lang="zh-CN" altLang="en-US" sz="4400" dirty="0">
                  <a:solidFill>
                    <a:srgbClr val="000000"/>
                  </a:solidFill>
                </a:rPr>
                <a:t>公开数据，选了</a:t>
              </a:r>
              <a:endParaRPr kumimoji="0" lang="en-US" altLang="zh-CN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4400" dirty="0">
                  <a:solidFill>
                    <a:srgbClr val="000000"/>
                  </a:solidFill>
                </a:rPr>
                <a:t>三颗星的单脉冲（选了</a:t>
              </a:r>
              <a:r>
                <a:rPr lang="en-US" altLang="zh-CN" sz="4400" dirty="0">
                  <a:solidFill>
                    <a:srgbClr val="000000"/>
                  </a:solidFill>
                </a:rPr>
                <a:t>~800</a:t>
              </a:r>
              <a:r>
                <a:rPr lang="zh-CN" altLang="en-US" sz="4400" dirty="0">
                  <a:solidFill>
                    <a:srgbClr val="000000"/>
                  </a:solidFill>
                </a:rPr>
                <a:t>个）</a:t>
              </a:r>
              <a:endParaRPr lang="en-US" altLang="zh-CN" sz="4400" dirty="0">
                <a:solidFill>
                  <a:srgbClr val="000000"/>
                </a:solidFill>
              </a:endParaRP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4400" dirty="0">
                  <a:solidFill>
                    <a:srgbClr val="000000"/>
                  </a:solidFill>
                </a:rPr>
                <a:t>B0301+19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4400" dirty="0">
                  <a:solidFill>
                    <a:srgbClr val="000000"/>
                  </a:solidFill>
                </a:rPr>
                <a:t>J0631+1036 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4400" dirty="0">
                  <a:solidFill>
                    <a:srgbClr val="000000"/>
                  </a:solidFill>
                </a:rPr>
                <a:t>B0656+14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4400" dirty="0">
                  <a:solidFill>
                    <a:srgbClr val="000000"/>
                  </a:solidFill>
                  <a:sym typeface="Wingdings" panose="05000000000000000000" pitchFamily="2" charset="2"/>
                </a:rPr>
                <a:t>形式：</a:t>
              </a:r>
              <a:r>
                <a:rPr lang="en-US" altLang="zh-CN" sz="4400" i="1" dirty="0">
                  <a:solidFill>
                    <a:srgbClr val="000000"/>
                  </a:solidFill>
                  <a:sym typeface="Wingdings" panose="05000000000000000000" pitchFamily="2" charset="2"/>
                </a:rPr>
                <a:t>V</a:t>
              </a:r>
              <a:r>
                <a:rPr lang="en-US" altLang="zh-CN" sz="4400" dirty="0">
                  <a:solidFill>
                    <a:srgbClr val="000000"/>
                  </a:solidFill>
                  <a:sym typeface="Wingdings" panose="05000000000000000000" pitchFamily="2" charset="2"/>
                </a:rPr>
                <a:t>/</a:t>
              </a:r>
              <a:r>
                <a:rPr lang="en-US" altLang="zh-CN" sz="4400" i="1" dirty="0">
                  <a:solidFill>
                    <a:srgbClr val="000000"/>
                  </a:solidFill>
                  <a:sym typeface="Wingdings" panose="05000000000000000000" pitchFamily="2" charset="2"/>
                </a:rPr>
                <a:t>P</a:t>
              </a:r>
              <a:r>
                <a:rPr lang="en-US" altLang="zh-CN" sz="4400" dirty="0">
                  <a:solidFill>
                    <a:srgbClr val="000000"/>
                  </a:solidFill>
                  <a:sym typeface="Wingdings" panose="05000000000000000000" pitchFamily="2" charset="2"/>
                </a:rPr>
                <a:t> </a:t>
              </a:r>
              <a:r>
                <a:rPr lang="en-US" altLang="zh-CN" sz="4400" dirty="0" err="1">
                  <a:solidFill>
                    <a:srgbClr val="000000"/>
                  </a:solidFill>
                  <a:sym typeface="Wingdings" panose="05000000000000000000" pitchFamily="2" charset="2"/>
                </a:rPr>
                <a:t>v.s</a:t>
              </a:r>
              <a:r>
                <a:rPr lang="en-US" altLang="zh-CN" sz="4400" dirty="0">
                  <a:solidFill>
                    <a:srgbClr val="000000"/>
                  </a:solidFill>
                  <a:sym typeface="Wingdings" panose="05000000000000000000" pitchFamily="2" charset="2"/>
                </a:rPr>
                <a:t>. </a:t>
              </a:r>
              <a:r>
                <a:rPr lang="zh-CN" altLang="en-US" sz="4400" dirty="0">
                  <a:solidFill>
                    <a:srgbClr val="000000"/>
                  </a:solidFill>
                  <a:sym typeface="Wingdings" panose="05000000000000000000" pitchFamily="2" charset="2"/>
                </a:rPr>
                <a:t>频率</a:t>
              </a:r>
              <a:endParaRPr lang="en-US" altLang="zh-CN" sz="4400" dirty="0">
                <a:solidFill>
                  <a:srgbClr val="000000"/>
                </a:solidFill>
              </a:endParaRP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4400" dirty="0">
                  <a:solidFill>
                    <a:srgbClr val="000000"/>
                  </a:solidFill>
                </a:rPr>
                <a:t>(</a:t>
              </a:r>
              <a:r>
                <a:rPr lang="zh-CN" altLang="en-US" sz="4400" dirty="0">
                  <a:solidFill>
                    <a:srgbClr val="000000"/>
                  </a:solidFill>
                </a:rPr>
                <a:t>单脉冲圆偏振谱</a:t>
              </a:r>
              <a:r>
                <a:rPr kumimoji="0" lang="en-US" altLang="zh-CN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).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致谢</a:t>
              </a:r>
              <a:r>
                <a:rPr kumimoji="0" lang="en-US" altLang="zh-CN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PI</a:t>
              </a:r>
              <a:r>
                <a:rPr lang="en-US" altLang="zh-CN" sz="4400" dirty="0">
                  <a:solidFill>
                    <a:srgbClr val="000000"/>
                  </a:solidFill>
                </a:rPr>
                <a:t>:</a:t>
              </a:r>
              <a:r>
                <a:rPr lang="zh-CN" altLang="en-US" sz="4400" dirty="0">
                  <a:solidFill>
                    <a:srgbClr val="000000"/>
                  </a:solidFill>
                </a:rPr>
                <a:t> 袁懋，党世军</a:t>
              </a:r>
              <a:endPara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83BEBEE-A396-4A82-8B40-C2B974D1296C}"/>
              </a:ext>
            </a:extLst>
          </p:cNvPr>
          <p:cNvGrpSpPr/>
          <p:nvPr/>
        </p:nvGrpSpPr>
        <p:grpSpPr>
          <a:xfrm>
            <a:off x="6514599" y="3745066"/>
            <a:ext cx="17629650" cy="4589350"/>
            <a:chOff x="6422241" y="3632274"/>
            <a:chExt cx="17629650" cy="458935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291DC12-7D5C-48DB-ABEB-DFE9D686A64C}"/>
                </a:ext>
              </a:extLst>
            </p:cNvPr>
            <p:cNvSpPr txBox="1"/>
            <p:nvPr/>
          </p:nvSpPr>
          <p:spPr>
            <a:xfrm>
              <a:off x="13291362" y="4774529"/>
              <a:ext cx="10760529" cy="344709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4400" b="1" dirty="0">
                  <a:solidFill>
                    <a:srgbClr val="000000"/>
                  </a:solidFill>
                </a:rPr>
                <a:t>参数</a:t>
              </a:r>
              <a:r>
                <a:rPr lang="en-US" altLang="zh-CN" sz="4400" dirty="0">
                  <a:solidFill>
                    <a:srgbClr val="000000"/>
                  </a:solidFill>
                </a:rPr>
                <a:t>: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4400" dirty="0">
                  <a:solidFill>
                    <a:srgbClr val="000000"/>
                  </a:solidFill>
                </a:rPr>
                <a:t>等离子体参数</a:t>
              </a:r>
              <a:r>
                <a:rPr lang="en-US" altLang="zh-CN" sz="4400" dirty="0">
                  <a:solidFill>
                    <a:srgbClr val="000000"/>
                  </a:solidFill>
                </a:rPr>
                <a:t>: </a:t>
              </a:r>
              <a:r>
                <a:rPr lang="en-US" altLang="zh-CN" sz="4400" i="1" dirty="0">
                  <a:solidFill>
                    <a:srgbClr val="000000"/>
                  </a:solidFill>
                </a:rPr>
                <a:t>κ</a:t>
              </a:r>
              <a:r>
                <a:rPr lang="en-US" altLang="zh-CN" sz="4400" dirty="0">
                  <a:solidFill>
                    <a:srgbClr val="000000"/>
                  </a:solidFill>
                </a:rPr>
                <a:t>, </a:t>
              </a:r>
              <a:r>
                <a:rPr lang="en-US" altLang="zh-CN" sz="4400" i="1" dirty="0">
                  <a:solidFill>
                    <a:srgbClr val="000000"/>
                  </a:solidFill>
                </a:rPr>
                <a:t>γ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4400" dirty="0">
                  <a:solidFill>
                    <a:srgbClr val="000000"/>
                  </a:solidFill>
                </a:rPr>
                <a:t>解方程初条件</a:t>
              </a:r>
              <a:r>
                <a:rPr lang="en-US" altLang="zh-CN" sz="4400" dirty="0">
                  <a:solidFill>
                    <a:srgbClr val="000000"/>
                  </a:solidFill>
                </a:rPr>
                <a:t>: </a:t>
              </a:r>
              <a:r>
                <a:rPr lang="en-US" altLang="zh-CN" sz="4400" i="1" dirty="0">
                  <a:solidFill>
                    <a:srgbClr val="000000"/>
                  </a:solidFill>
                </a:rPr>
                <a:t>z</a:t>
              </a:r>
              <a:r>
                <a:rPr lang="en-US" altLang="zh-CN" sz="4400" baseline="-25000" dirty="0">
                  <a:solidFill>
                    <a:srgbClr val="000000"/>
                  </a:solidFill>
                </a:rPr>
                <a:t>0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6000" i="1" baseline="-25000" dirty="0">
                  <a:solidFill>
                    <a:srgbClr val="000000"/>
                  </a:solidFill>
                </a:rPr>
                <a:t>κ</a:t>
              </a:r>
              <a:r>
                <a:rPr lang="en-US" altLang="zh-CN" sz="6000" baseline="-25000" dirty="0">
                  <a:solidFill>
                    <a:srgbClr val="000000"/>
                  </a:solidFill>
                </a:rPr>
                <a:t>: multiplicity (n/</a:t>
              </a:r>
              <a:r>
                <a:rPr lang="en-US" altLang="zh-CN" sz="6000" baseline="-25000" dirty="0" err="1">
                  <a:solidFill>
                    <a:srgbClr val="000000"/>
                  </a:solidFill>
                </a:rPr>
                <a:t>n</a:t>
              </a:r>
              <a:r>
                <a:rPr lang="en-US" altLang="zh-CN" sz="4000" baseline="-68000" dirty="0" err="1">
                  <a:solidFill>
                    <a:srgbClr val="000000"/>
                  </a:solidFill>
                </a:rPr>
                <a:t>GJ</a:t>
              </a:r>
              <a:r>
                <a:rPr lang="en-US" altLang="zh-CN" sz="6000" baseline="-25000" dirty="0">
                  <a:solidFill>
                    <a:srgbClr val="000000"/>
                  </a:solidFill>
                </a:rPr>
                <a:t>)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6000" i="1" baseline="-25000" dirty="0">
                  <a:solidFill>
                    <a:srgbClr val="000000"/>
                  </a:solidFill>
                </a:rPr>
                <a:t>γ</a:t>
              </a:r>
              <a:r>
                <a:rPr lang="en-US" altLang="zh-CN" sz="6000" baseline="-25000" dirty="0">
                  <a:solidFill>
                    <a:srgbClr val="000000"/>
                  </a:solidFill>
                </a:rPr>
                <a:t>: Lorentz factor</a:t>
              </a: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372084CB-5576-4E88-8CA0-9D4251C6CB99}"/>
                </a:ext>
              </a:extLst>
            </p:cNvPr>
            <p:cNvCxnSpPr>
              <a:cxnSpLocks/>
            </p:cNvCxnSpPr>
            <p:nvPr/>
          </p:nvCxnSpPr>
          <p:spPr>
            <a:xfrm>
              <a:off x="6422241" y="3632274"/>
              <a:ext cx="6809515" cy="1528086"/>
            </a:xfrm>
            <a:prstGeom prst="straightConnector1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F9585C9-F344-4CD0-BB4D-3B1B394C36D8}"/>
              </a:ext>
            </a:extLst>
          </p:cNvPr>
          <p:cNvGrpSpPr/>
          <p:nvPr/>
        </p:nvGrpSpPr>
        <p:grpSpPr>
          <a:xfrm>
            <a:off x="5841543" y="3777343"/>
            <a:ext cx="10527848" cy="7230980"/>
            <a:chOff x="5841543" y="3777343"/>
            <a:chExt cx="10527848" cy="723098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ED60598-60EF-41E4-9DD1-6B1027AEC2C1}"/>
                </a:ext>
              </a:extLst>
            </p:cNvPr>
            <p:cNvSpPr txBox="1"/>
            <p:nvPr/>
          </p:nvSpPr>
          <p:spPr>
            <a:xfrm>
              <a:off x="8537120" y="9469442"/>
              <a:ext cx="7832271" cy="15388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4400" dirty="0">
                  <a:solidFill>
                    <a:srgbClr val="000000"/>
                  </a:solidFill>
                </a:rPr>
                <a:t>解波模耦合方程</a:t>
              </a:r>
              <a:endParaRPr lang="en-US" altLang="zh-CN" sz="4400" dirty="0">
                <a:solidFill>
                  <a:srgbClr val="000000"/>
                </a:solidFill>
              </a:endParaRP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44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得到</a:t>
              </a:r>
              <a:r>
                <a:rPr lang="zh-CN" altLang="en-US" sz="4400" dirty="0">
                  <a:solidFill>
                    <a:srgbClr val="000000"/>
                  </a:solidFill>
                  <a:sym typeface="Wingdings" panose="05000000000000000000" pitchFamily="2" charset="2"/>
                </a:rPr>
                <a:t>理论上的圆偏振谱</a:t>
              </a:r>
              <a:endParaRPr kumimoji="0" lang="zh-CN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8A418D3D-1327-4BDA-A307-62D029112C1F}"/>
                </a:ext>
              </a:extLst>
            </p:cNvPr>
            <p:cNvCxnSpPr>
              <a:cxnSpLocks/>
            </p:cNvCxnSpPr>
            <p:nvPr/>
          </p:nvCxnSpPr>
          <p:spPr>
            <a:xfrm>
              <a:off x="5841543" y="3777343"/>
              <a:ext cx="4684943" cy="5508171"/>
            </a:xfrm>
            <a:prstGeom prst="straightConnector1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64F990C7-58FB-4E8C-B7F6-89517E003CA2}"/>
              </a:ext>
            </a:extLst>
          </p:cNvPr>
          <p:cNvSpPr/>
          <p:nvPr/>
        </p:nvSpPr>
        <p:spPr>
          <a:xfrm>
            <a:off x="16148956" y="9854161"/>
            <a:ext cx="64059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i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altLang="zh-CN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: circular polarization fraction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= sqrt(</a:t>
            </a:r>
            <a:r>
              <a:rPr lang="en-US" altLang="zh-CN" i="1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altLang="zh-CN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altLang="zh-CN" i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en-US" altLang="zh-CN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i="1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: linear polarization intensity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i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: circular polarization intensity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675459F-194F-47FE-8A14-5E57A737011F}"/>
              </a:ext>
            </a:extLst>
          </p:cNvPr>
          <p:cNvSpPr/>
          <p:nvPr/>
        </p:nvSpPr>
        <p:spPr>
          <a:xfrm>
            <a:off x="18057018" y="12417513"/>
            <a:ext cx="4331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000000"/>
                </a:solidFill>
              </a:rPr>
              <a:t>arxiv</a:t>
            </a:r>
            <a:r>
              <a:rPr lang="en-US" altLang="zh-CN" sz="4400" b="1" dirty="0">
                <a:solidFill>
                  <a:srgbClr val="000000"/>
                </a:solidFill>
              </a:rPr>
              <a:t>: 2512.19056</a:t>
            </a:r>
            <a:endParaRPr lang="zh-CN" altLang="en-US" sz="4400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A2470B2-1628-460A-86BB-11793ECEBC56}"/>
              </a:ext>
            </a:extLst>
          </p:cNvPr>
          <p:cNvSpPr txBox="1"/>
          <p:nvPr/>
        </p:nvSpPr>
        <p:spPr>
          <a:xfrm>
            <a:off x="577210" y="381146"/>
            <a:ext cx="13748658" cy="153888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8800" b="1" dirty="0">
                <a:solidFill>
                  <a:srgbClr val="000000"/>
                </a:solidFill>
              </a:rPr>
              <a:t>2</a:t>
            </a:r>
            <a:r>
              <a:rPr kumimoji="0" lang="en-US" altLang="zh-CN" sz="8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kumimoji="0" lang="zh-CN" altLang="en-US" sz="8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方法与结果</a:t>
            </a:r>
          </a:p>
        </p:txBody>
      </p:sp>
    </p:spTree>
    <p:extLst>
      <p:ext uri="{BB962C8B-B14F-4D97-AF65-F5344CB8AC3E}">
        <p14:creationId xmlns:p14="http://schemas.microsoft.com/office/powerpoint/2010/main" val="25661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xfrm>
            <a:off x="17221200" y="12802234"/>
            <a:ext cx="5486400" cy="5511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8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F43F9B-37CA-440A-A7FD-0E4C5D4694DE}"/>
              </a:ext>
            </a:extLst>
          </p:cNvPr>
          <p:cNvSpPr txBox="1"/>
          <p:nvPr/>
        </p:nvSpPr>
        <p:spPr>
          <a:xfrm>
            <a:off x="865601" y="1075777"/>
            <a:ext cx="23101837" cy="100540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000000"/>
                </a:solidFill>
              </a:rPr>
              <a:t>该模型难以定量拟合所有脉冲的圆偏振谱，但能复现出圆偏振的多样性。</a:t>
            </a:r>
            <a:endParaRPr lang="en-US" altLang="zh-CN" sz="4800" dirty="0">
              <a:solidFill>
                <a:srgbClr val="000000"/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A1467F-7C9B-4FA7-856D-B9D06A0F62E0}"/>
              </a:ext>
            </a:extLst>
          </p:cNvPr>
          <p:cNvGrpSpPr/>
          <p:nvPr/>
        </p:nvGrpSpPr>
        <p:grpSpPr>
          <a:xfrm>
            <a:off x="905999" y="3114011"/>
            <a:ext cx="22571998" cy="8087390"/>
            <a:chOff x="797142" y="2547954"/>
            <a:chExt cx="22571998" cy="808739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1DA83661-3E07-4CAC-A20B-2FA5AE3A1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142" y="2547954"/>
              <a:ext cx="22571998" cy="808739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D5E5F57-7305-4445-87DF-6B13135D2864}"/>
                </a:ext>
              </a:extLst>
            </p:cNvPr>
            <p:cNvSpPr txBox="1"/>
            <p:nvPr/>
          </p:nvSpPr>
          <p:spPr>
            <a:xfrm>
              <a:off x="10961912" y="7530772"/>
              <a:ext cx="9688285" cy="86177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Example 1: Small left-handed circular pol.</a:t>
              </a:r>
              <a:endPara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4AF455B-1DF1-4251-8DB2-F9C8B7483826}"/>
              </a:ext>
            </a:extLst>
          </p:cNvPr>
          <p:cNvGrpSpPr/>
          <p:nvPr/>
        </p:nvGrpSpPr>
        <p:grpSpPr>
          <a:xfrm>
            <a:off x="641080" y="2865278"/>
            <a:ext cx="23021809" cy="8336123"/>
            <a:chOff x="641080" y="2480523"/>
            <a:chExt cx="23021809" cy="8336123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8E3E21A-8513-4A4E-9BB2-4460AC9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080" y="2480523"/>
              <a:ext cx="23021809" cy="8336123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403D7C1-610C-4FE8-B2F6-DEC8B040C568}"/>
                </a:ext>
              </a:extLst>
            </p:cNvPr>
            <p:cNvSpPr txBox="1"/>
            <p:nvPr/>
          </p:nvSpPr>
          <p:spPr>
            <a:xfrm>
              <a:off x="9699173" y="6032106"/>
              <a:ext cx="10265227" cy="86177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Example 2: Large right-handed circular pol.</a:t>
              </a:r>
              <a:endPara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E4DCCF3-5B64-43E2-8050-6EA1FD13481C}"/>
              </a:ext>
            </a:extLst>
          </p:cNvPr>
          <p:cNvGrpSpPr/>
          <p:nvPr/>
        </p:nvGrpSpPr>
        <p:grpSpPr>
          <a:xfrm>
            <a:off x="641080" y="2865277"/>
            <a:ext cx="23326358" cy="8336123"/>
            <a:chOff x="488805" y="2709432"/>
            <a:chExt cx="23326358" cy="833612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F5BFF9D-977F-4A10-ABBA-471A724FD066}"/>
                </a:ext>
              </a:extLst>
            </p:cNvPr>
            <p:cNvGrpSpPr/>
            <p:nvPr/>
          </p:nvGrpSpPr>
          <p:grpSpPr>
            <a:xfrm>
              <a:off x="488805" y="2709432"/>
              <a:ext cx="23326358" cy="8336123"/>
              <a:chOff x="416559" y="2865277"/>
              <a:chExt cx="23326358" cy="8336123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A1271C48-317A-4020-8FCD-51B3ECA4D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559" y="2865277"/>
                <a:ext cx="23326358" cy="8336123"/>
              </a:xfrm>
              <a:prstGeom prst="rect">
                <a:avLst/>
              </a:prstGeom>
            </p:spPr>
          </p:pic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C94A083-CB16-4A69-9998-EFA5B025AE35}"/>
                  </a:ext>
                </a:extLst>
              </p:cNvPr>
              <p:cNvSpPr txBox="1"/>
              <p:nvPr/>
            </p:nvSpPr>
            <p:spPr>
              <a:xfrm>
                <a:off x="9706281" y="8252675"/>
                <a:ext cx="13251690" cy="86177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Example 3: handedness changing </a:t>
                </a:r>
                <a:r>
                  <a:rPr lang="en-US" altLang="zh-CN" sz="4400" dirty="0">
                    <a:solidFill>
                      <a:srgbClr val="000000"/>
                    </a:solidFill>
                  </a:rPr>
                  <a:t>with frequency.</a:t>
                </a:r>
                <a:endParaRPr kumimoji="0" lang="zh-CN" altLang="en-US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03AE9B07-5F37-45E4-8C94-BF70685143E3}"/>
                </a:ext>
              </a:extLst>
            </p:cNvPr>
            <p:cNvGrpSpPr/>
            <p:nvPr/>
          </p:nvGrpSpPr>
          <p:grpSpPr>
            <a:xfrm>
              <a:off x="8616016" y="6444337"/>
              <a:ext cx="14938183" cy="141516"/>
              <a:chOff x="8651325" y="6335484"/>
              <a:chExt cx="15123075" cy="0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A19E7EB7-E5B6-438D-ABC0-90702C90EA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1325" y="6335484"/>
                <a:ext cx="4934046" cy="0"/>
              </a:xfrm>
              <a:prstGeom prst="line">
                <a:avLst/>
              </a:prstGeom>
              <a:noFill/>
              <a:ln w="57150" cap="flat">
                <a:solidFill>
                  <a:srgbClr val="5B9BD5"/>
                </a:solidFill>
                <a:prstDash val="sysDash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0F8B7B21-6747-4C5B-8F27-2A7994BE5C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26886" y="6335484"/>
                <a:ext cx="10047514" cy="0"/>
              </a:xfrm>
              <a:prstGeom prst="line">
                <a:avLst/>
              </a:prstGeom>
              <a:noFill/>
              <a:ln w="57150" cap="flat">
                <a:solidFill>
                  <a:srgbClr val="5B9BD5"/>
                </a:solidFill>
                <a:prstDash val="sysDash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6A64F2D9-1040-4847-A5AC-782D9DB74696}"/>
              </a:ext>
            </a:extLst>
          </p:cNvPr>
          <p:cNvSpPr/>
          <p:nvPr/>
        </p:nvSpPr>
        <p:spPr>
          <a:xfrm>
            <a:off x="18057018" y="12417513"/>
            <a:ext cx="4331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000000"/>
                </a:solidFill>
              </a:rPr>
              <a:t>arxiv</a:t>
            </a:r>
            <a:r>
              <a:rPr lang="en-US" altLang="zh-CN" sz="4400" b="1" dirty="0">
                <a:solidFill>
                  <a:srgbClr val="000000"/>
                </a:solidFill>
              </a:rPr>
              <a:t>: 2512.19056</a:t>
            </a:r>
            <a:endParaRPr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9236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xfrm>
            <a:off x="17221200" y="12802234"/>
            <a:ext cx="5486400" cy="5511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9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F43F9B-37CA-440A-A7FD-0E4C5D4694DE}"/>
              </a:ext>
            </a:extLst>
          </p:cNvPr>
          <p:cNvSpPr txBox="1"/>
          <p:nvPr/>
        </p:nvSpPr>
        <p:spPr>
          <a:xfrm>
            <a:off x="641080" y="362585"/>
            <a:ext cx="23101837" cy="100540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b="1" dirty="0">
                <a:solidFill>
                  <a:srgbClr val="000000"/>
                </a:solidFill>
              </a:rPr>
              <a:t>贝叶斯推断得到的</a:t>
            </a:r>
            <a:r>
              <a:rPr lang="en-US" altLang="zh-CN" sz="4800" b="1" dirty="0">
                <a:solidFill>
                  <a:srgbClr val="000000"/>
                </a:solidFill>
              </a:rPr>
              <a:t>κ</a:t>
            </a:r>
            <a:r>
              <a:rPr lang="zh-CN" altLang="en-US" sz="4800" b="1" dirty="0">
                <a:solidFill>
                  <a:srgbClr val="000000"/>
                </a:solidFill>
              </a:rPr>
              <a:t>和</a:t>
            </a:r>
            <a:r>
              <a:rPr lang="en-US" altLang="zh-CN" sz="4800" b="1" dirty="0">
                <a:solidFill>
                  <a:srgbClr val="000000"/>
                </a:solidFill>
              </a:rPr>
              <a:t>γ</a:t>
            </a:r>
            <a:r>
              <a:rPr lang="zh-CN" altLang="en-US" sz="4800" b="1" dirty="0">
                <a:solidFill>
                  <a:srgbClr val="000000"/>
                </a:solidFill>
              </a:rPr>
              <a:t>参数可用于计算磁层粒子携带能量：</a:t>
            </a:r>
            <a:endParaRPr lang="en-US" altLang="zh-CN" sz="4800" b="1" dirty="0">
              <a:solidFill>
                <a:srgbClr val="000000"/>
              </a:solidFill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933E3CA-94E7-4B1C-8916-630CE204BDB4}"/>
              </a:ext>
            </a:extLst>
          </p:cNvPr>
          <p:cNvGrpSpPr/>
          <p:nvPr/>
        </p:nvGrpSpPr>
        <p:grpSpPr>
          <a:xfrm>
            <a:off x="641080" y="1611085"/>
            <a:ext cx="23101837" cy="1538881"/>
            <a:chOff x="1404257" y="2220685"/>
            <a:chExt cx="20780829" cy="153888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1357E3C-2886-4391-A8BF-D166FB378E8E}"/>
                </a:ext>
              </a:extLst>
            </p:cNvPr>
            <p:cNvSpPr txBox="1"/>
            <p:nvPr/>
          </p:nvSpPr>
          <p:spPr>
            <a:xfrm>
              <a:off x="1404257" y="2220685"/>
              <a:ext cx="20780829" cy="15388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4400" i="1" dirty="0">
                  <a:solidFill>
                    <a:srgbClr val="000000"/>
                  </a:solidFill>
                </a:rPr>
                <a:t>粒子流功率</a:t>
              </a:r>
              <a:r>
                <a:rPr kumimoji="0" lang="en-US" altLang="zh-CN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=             </a:t>
              </a:r>
              <a:r>
                <a:rPr kumimoji="0" lang="zh-CN" altLang="en-US" sz="4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粒子数</a:t>
              </a:r>
              <a:r>
                <a:rPr lang="zh-CN" altLang="en-US" sz="4400" i="1" dirty="0">
                  <a:solidFill>
                    <a:srgbClr val="000000"/>
                  </a:solidFill>
                </a:rPr>
                <a:t>密度 </a:t>
              </a:r>
              <a:r>
                <a:rPr kumimoji="0" lang="en-US" altLang="zh-CN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       *       </a:t>
              </a:r>
              <a:r>
                <a:rPr lang="zh-CN" altLang="en-US" sz="4400" i="1" dirty="0">
                  <a:solidFill>
                    <a:srgbClr val="000000"/>
                  </a:solidFill>
                </a:rPr>
                <a:t>单个粒子能量 </a:t>
              </a:r>
              <a:r>
                <a:rPr kumimoji="0" lang="en-US" altLang="zh-CN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   *  </a:t>
              </a:r>
              <a:r>
                <a:rPr lang="zh-CN" altLang="en-US" sz="4400" i="1" dirty="0">
                  <a:solidFill>
                    <a:srgbClr val="000000"/>
                  </a:solidFill>
                </a:rPr>
                <a:t>流动面积 </a:t>
              </a:r>
              <a:r>
                <a:rPr lang="en-US" altLang="zh-CN" sz="4400" dirty="0">
                  <a:solidFill>
                    <a:srgbClr val="000000"/>
                  </a:solidFill>
                </a:rPr>
                <a:t> </a:t>
              </a:r>
              <a:r>
                <a:rPr kumimoji="0" lang="en-US" altLang="zh-CN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* </a:t>
              </a:r>
              <a:r>
                <a:rPr lang="zh-CN" altLang="en-US" sz="4400" i="1" dirty="0">
                  <a:solidFill>
                    <a:srgbClr val="000000"/>
                  </a:solidFill>
                </a:rPr>
                <a:t>光速 </a:t>
              </a:r>
              <a:endPara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4400" dirty="0">
                  <a:solidFill>
                    <a:srgbClr val="000000"/>
                  </a:solidFill>
                </a:rPr>
                <a:t>                      =                                                </a:t>
              </a:r>
              <a:r>
                <a:rPr lang="zh-CN" altLang="en-US" sz="4400" dirty="0">
                  <a:solidFill>
                    <a:srgbClr val="000000"/>
                  </a:solidFill>
                </a:rPr>
                <a:t>*                                         *                    </a:t>
              </a:r>
              <a:endPara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0668C88-3091-4498-9925-500BC2E5C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5409" y="3042967"/>
              <a:ext cx="1333913" cy="590476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56D7102-4384-4C6A-A5E3-9CB447C75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1534" y="2963419"/>
              <a:ext cx="1632249" cy="72381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F988D81-8737-4F07-8D59-7F701040C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805995" y="2963825"/>
              <a:ext cx="1759842" cy="756921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F26D807-3773-4BC0-B7A9-D4EBFA742F04}"/>
              </a:ext>
            </a:extLst>
          </p:cNvPr>
          <p:cNvGrpSpPr/>
          <p:nvPr/>
        </p:nvGrpSpPr>
        <p:grpSpPr>
          <a:xfrm>
            <a:off x="641080" y="3354969"/>
            <a:ext cx="21177897" cy="1415770"/>
            <a:chOff x="794893" y="3735514"/>
            <a:chExt cx="21177897" cy="1415770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6FA493C4-6F76-42AF-8FB3-E7233DECD01B}"/>
                </a:ext>
              </a:extLst>
            </p:cNvPr>
            <p:cNvGrpSpPr/>
            <p:nvPr/>
          </p:nvGrpSpPr>
          <p:grpSpPr>
            <a:xfrm>
              <a:off x="843667" y="3735514"/>
              <a:ext cx="21129123" cy="1415770"/>
              <a:chOff x="843667" y="3735514"/>
              <a:chExt cx="21129123" cy="141577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29A0E4F0-9419-4317-9F83-6B0381BE7A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3667" y="3940026"/>
                <a:ext cx="903467" cy="451733"/>
              </a:xfrm>
              <a:prstGeom prst="rect">
                <a:avLst/>
              </a:prstGeom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241189C-9CAB-4446-858F-918ABAA3342D}"/>
                  </a:ext>
                </a:extLst>
              </p:cNvPr>
              <p:cNvSpPr txBox="1"/>
              <p:nvPr/>
            </p:nvSpPr>
            <p:spPr>
              <a:xfrm>
                <a:off x="1725362" y="3735514"/>
                <a:ext cx="20247428" cy="14157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4000" dirty="0">
                    <a:solidFill>
                      <a:schemeClr val="bg1">
                        <a:lumMod val="65000"/>
                      </a:schemeClr>
                    </a:solidFill>
                  </a:rPr>
                  <a:t>:</a:t>
                </a:r>
                <a:r>
                  <a:rPr lang="zh-CN" altLang="en-US" sz="4000" dirty="0">
                    <a:solidFill>
                      <a:schemeClr val="bg1">
                        <a:lumMod val="65000"/>
                      </a:schemeClr>
                    </a:solidFill>
                  </a:rPr>
                  <a:t> 脉冲星磁层中</a:t>
                </a:r>
                <a:r>
                  <a:rPr lang="en-US" altLang="zh-CN" sz="4000" dirty="0">
                    <a:solidFill>
                      <a:schemeClr val="bg1">
                        <a:lumMod val="65000"/>
                      </a:schemeClr>
                    </a:solidFill>
                  </a:rPr>
                  <a:t>GJ</a:t>
                </a:r>
                <a:r>
                  <a:rPr lang="zh-CN" altLang="en-US" sz="4000" dirty="0">
                    <a:solidFill>
                      <a:schemeClr val="bg1">
                        <a:lumMod val="65000"/>
                      </a:schemeClr>
                    </a:solidFill>
                  </a:rPr>
                  <a:t>电荷密度除以单位电荷 </a:t>
                </a:r>
                <a:r>
                  <a:rPr kumimoji="0" lang="en-US" altLang="zh-CN" sz="40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(</a:t>
                </a:r>
                <a:r>
                  <a:rPr kumimoji="0" lang="en-US" altLang="zh-CN" sz="4000" b="0" i="0" u="none" strike="noStrike" cap="none" spc="0" normalizeH="0" baseline="0" dirty="0" err="1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Goldreich</a:t>
                </a:r>
                <a:r>
                  <a:rPr kumimoji="0" lang="en-US" altLang="zh-CN" sz="40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 &amp; Julian 1969)</a:t>
                </a: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40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:</a:t>
                </a:r>
                <a:r>
                  <a:rPr kumimoji="0" lang="zh-CN" alt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zh-CN" altLang="en-US" sz="4000" dirty="0">
                    <a:solidFill>
                      <a:schemeClr val="bg1">
                        <a:lumMod val="65000"/>
                      </a:schemeClr>
                    </a:solidFill>
                  </a:rPr>
                  <a:t>脉冲星极冠区 </a:t>
                </a:r>
                <a:r>
                  <a:rPr lang="en-US" altLang="zh-CN" sz="4000" dirty="0">
                    <a:solidFill>
                      <a:schemeClr val="bg1">
                        <a:lumMod val="65000"/>
                      </a:schemeClr>
                    </a:solidFill>
                  </a:rPr>
                  <a:t>(polar cap) </a:t>
                </a:r>
                <a:r>
                  <a:rPr lang="zh-CN" altLang="en-US" sz="4000" dirty="0">
                    <a:solidFill>
                      <a:schemeClr val="bg1">
                        <a:lumMod val="65000"/>
                      </a:schemeClr>
                    </a:solidFill>
                  </a:rPr>
                  <a:t>面积</a:t>
                </a:r>
                <a:endParaRPr kumimoji="0" lang="zh-CN" altLang="en-US" sz="40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A610AE91-0062-4E55-8E1C-0C4F6E3A5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893" y="4378083"/>
              <a:ext cx="1017558" cy="662220"/>
            </a:xfrm>
            <a:prstGeom prst="rect">
              <a:avLst/>
            </a:prstGeom>
          </p:spPr>
        </p:pic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C91859A0-FC2F-46F6-9D50-A374704FFF66}"/>
              </a:ext>
            </a:extLst>
          </p:cNvPr>
          <p:cNvSpPr txBox="1"/>
          <p:nvPr/>
        </p:nvSpPr>
        <p:spPr>
          <a:xfrm>
            <a:off x="641080" y="5041433"/>
            <a:ext cx="23101837" cy="1826139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粒子流能量对应</a:t>
            </a:r>
            <a:r>
              <a:rPr lang="en-US" altLang="zh-CN" sz="4400" dirty="0">
                <a:solidFill>
                  <a:srgbClr val="000000"/>
                </a:solidFill>
              </a:rPr>
              <a:t>κ*γ</a:t>
            </a:r>
            <a:r>
              <a:rPr lang="zh-CN" altLang="en-US" sz="4400" dirty="0">
                <a:solidFill>
                  <a:srgbClr val="000000"/>
                </a:solidFill>
              </a:rPr>
              <a:t>，这个值应该受到加速粒子的电势差的限制，</a:t>
            </a:r>
            <a:endParaRPr lang="en-US" altLang="zh-CN" sz="44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000000"/>
                </a:solidFill>
              </a:rPr>
              <a:t>且可能与脉冲星射电光度有相关性</a:t>
            </a:r>
            <a:r>
              <a:rPr lang="en-US" altLang="zh-CN" sz="4400" dirty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zh-CN" altLang="en-US" sz="4400" dirty="0">
                <a:solidFill>
                  <a:srgbClr val="000000"/>
                </a:solidFill>
                <a:sym typeface="Wingdings" panose="05000000000000000000" pitchFamily="2" charset="2"/>
              </a:rPr>
              <a:t>有一点迹象。</a:t>
            </a:r>
            <a:endParaRPr lang="en-US" altLang="zh-CN" sz="4400" dirty="0">
              <a:solidFill>
                <a:srgbClr val="000000"/>
              </a:solidFill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60F053D-AF25-4615-9495-4D83B95B0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0524" y="7056419"/>
            <a:ext cx="5486400" cy="5886759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51C9405F-D84A-49CD-9D38-7E699D12BB57}"/>
              </a:ext>
            </a:extLst>
          </p:cNvPr>
          <p:cNvGrpSpPr/>
          <p:nvPr/>
        </p:nvGrpSpPr>
        <p:grpSpPr>
          <a:xfrm>
            <a:off x="793660" y="7035195"/>
            <a:ext cx="10004010" cy="6180477"/>
            <a:chOff x="641260" y="7134974"/>
            <a:chExt cx="10004010" cy="6180477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FDF9465-1389-4B3C-A3E4-DCD4973524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68254"/>
            <a:stretch/>
          </p:blipFill>
          <p:spPr>
            <a:xfrm>
              <a:off x="1149859" y="7138267"/>
              <a:ext cx="3220095" cy="6177184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8485FA8F-60ED-4D39-A8F3-180380110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77200" y="7134974"/>
              <a:ext cx="2970230" cy="6108269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8F33E862-5717-480E-B299-F3F7F2A9A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726532" y="7143355"/>
              <a:ext cx="2918738" cy="6072317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A2761DE-533A-4C52-8D3E-8D942C134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1260" y="8977800"/>
              <a:ext cx="419048" cy="1561905"/>
            </a:xfrm>
            <a:prstGeom prst="rect">
              <a:avLst/>
            </a:prstGeom>
          </p:spPr>
        </p:pic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AA2D02A4-0C86-4E92-96D6-73A384681AA9}"/>
              </a:ext>
            </a:extLst>
          </p:cNvPr>
          <p:cNvSpPr/>
          <p:nvPr/>
        </p:nvSpPr>
        <p:spPr>
          <a:xfrm>
            <a:off x="18057018" y="12417513"/>
            <a:ext cx="4331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000000"/>
                </a:solidFill>
              </a:rPr>
              <a:t>arxiv</a:t>
            </a:r>
            <a:r>
              <a:rPr lang="en-US" altLang="zh-CN" sz="4400" b="1" dirty="0">
                <a:solidFill>
                  <a:srgbClr val="000000"/>
                </a:solidFill>
              </a:rPr>
              <a:t>: 2512.19056</a:t>
            </a:r>
            <a:endParaRPr lang="zh-CN" altLang="en-US" sz="4400" b="1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C3EC6EE-120D-4E52-9291-C25D418C9DA1}"/>
              </a:ext>
            </a:extLst>
          </p:cNvPr>
          <p:cNvGrpSpPr/>
          <p:nvPr/>
        </p:nvGrpSpPr>
        <p:grpSpPr>
          <a:xfrm>
            <a:off x="17289778" y="4387280"/>
            <a:ext cx="6761527" cy="7694412"/>
            <a:chOff x="17289778" y="4387280"/>
            <a:chExt cx="6761527" cy="7694412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C33713A-9AAC-47B9-872E-3FBF9AA22A2B}"/>
                </a:ext>
              </a:extLst>
            </p:cNvPr>
            <p:cNvSpPr txBox="1"/>
            <p:nvPr/>
          </p:nvSpPr>
          <p:spPr>
            <a:xfrm>
              <a:off x="17289778" y="4387280"/>
              <a:ext cx="6742138" cy="769441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3600" b="0" i="0" u="none" strike="noStrike" cap="none" spc="0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彩色</a:t>
              </a:r>
              <a:r>
                <a:rPr kumimoji="0" lang="zh-CN" altLang="en-US" sz="3600" b="0" i="0" u="none" strike="noStrike" cap="none" spc="0" normalizeH="0" baseline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竖直</a:t>
              </a:r>
              <a:r>
                <a:rPr kumimoji="0" lang="zh-CN" alt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线</a:t>
              </a:r>
              <a:r>
                <a:rPr kumimoji="0" lang="en-US" altLang="zh-CN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: 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solidFill>
                    <a:srgbClr val="000000"/>
                  </a:solidFill>
                </a:rPr>
                <a:t>加速电势差的理论估值</a:t>
              </a:r>
              <a:endParaRPr lang="en-US" altLang="zh-CN" dirty="0">
                <a:solidFill>
                  <a:srgbClr val="000000"/>
                </a:solidFill>
              </a:endParaRP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>
                  <a:solidFill>
                    <a:srgbClr val="000000"/>
                  </a:solidFill>
                </a:rPr>
                <a:t>(Ruderman &amp; Sutherland 1975)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>
                  <a:solidFill>
                    <a:srgbClr val="000000"/>
                  </a:solidFill>
                </a:rPr>
                <a:t>(</a:t>
              </a:r>
              <a:r>
                <a:rPr lang="en-US" altLang="zh-CN" dirty="0" err="1">
                  <a:solidFill>
                    <a:srgbClr val="000000"/>
                  </a:solidFill>
                </a:rPr>
                <a:t>Arons</a:t>
              </a:r>
              <a:r>
                <a:rPr lang="en-US" altLang="zh-CN" dirty="0">
                  <a:solidFill>
                    <a:srgbClr val="000000"/>
                  </a:solidFill>
                </a:rPr>
                <a:t> &amp; </a:t>
              </a:r>
              <a:r>
                <a:rPr lang="en-US" altLang="zh-CN" dirty="0" err="1">
                  <a:solidFill>
                    <a:srgbClr val="000000"/>
                  </a:solidFill>
                </a:rPr>
                <a:t>Scharlemann</a:t>
              </a:r>
              <a:r>
                <a:rPr lang="en-US" altLang="zh-CN" dirty="0">
                  <a:solidFill>
                    <a:srgbClr val="000000"/>
                  </a:solidFill>
                </a:rPr>
                <a:t> 1979)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4400" dirty="0">
                  <a:solidFill>
                    <a:srgbClr val="000000"/>
                  </a:solidFill>
                </a:rPr>
                <a:t>我们的推断似乎表明，</a:t>
              </a:r>
              <a:endParaRPr lang="en-US" altLang="zh-CN" sz="4400" dirty="0">
                <a:solidFill>
                  <a:srgbClr val="000000"/>
                </a:solidFill>
              </a:endParaRP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4400" dirty="0">
                  <a:solidFill>
                    <a:srgbClr val="000000"/>
                  </a:solidFill>
                </a:rPr>
                <a:t>承载脉冲星射电辐射</a:t>
              </a:r>
              <a:r>
                <a:rPr lang="en-US" altLang="zh-CN" sz="4400" dirty="0">
                  <a:solidFill>
                    <a:srgbClr val="000000"/>
                  </a:solidFill>
                </a:rPr>
                <a:t>/</a:t>
              </a:r>
              <a:r>
                <a:rPr lang="zh-CN" altLang="en-US" sz="4400" dirty="0">
                  <a:solidFill>
                    <a:srgbClr val="000000"/>
                  </a:solidFill>
                </a:rPr>
                <a:t>传播</a:t>
              </a:r>
              <a:endParaRPr lang="en-US" altLang="zh-CN" sz="4400" dirty="0">
                <a:solidFill>
                  <a:srgbClr val="000000"/>
                </a:solidFill>
              </a:endParaRP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4400" dirty="0">
                  <a:solidFill>
                    <a:srgbClr val="000000"/>
                  </a:solidFill>
                </a:rPr>
                <a:t>的粒子流能量，比脉冲星自转能损小多个量级。</a:t>
              </a:r>
              <a:endParaRPr lang="en-US" altLang="zh-CN" sz="4400" dirty="0">
                <a:solidFill>
                  <a:srgbClr val="000000"/>
                </a:solidFill>
              </a:endParaRP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zh-CN" sz="4400" dirty="0">
                <a:solidFill>
                  <a:srgbClr val="000000"/>
                </a:solidFill>
              </a:endParaRP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4400" dirty="0">
                  <a:solidFill>
                    <a:srgbClr val="000000"/>
                  </a:solidFill>
                  <a:sym typeface="Wingdings" panose="05000000000000000000" pitchFamily="2" charset="2"/>
                </a:rPr>
                <a:t></a:t>
              </a:r>
              <a:r>
                <a:rPr lang="zh-CN" altLang="en-US" sz="4400" dirty="0">
                  <a:solidFill>
                    <a:srgbClr val="000000"/>
                  </a:solidFill>
                  <a:sym typeface="Wingdings" panose="05000000000000000000" pitchFamily="2" charset="2"/>
                </a:rPr>
                <a:t>符合一般理论预期</a:t>
              </a:r>
              <a:endParaRPr lang="en-US" altLang="zh-CN" sz="4400" dirty="0">
                <a:solidFill>
                  <a:srgbClr val="000000"/>
                </a:solidFill>
              </a:endParaRP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4400" dirty="0">
                  <a:solidFill>
                    <a:srgbClr val="000000"/>
                  </a:solidFill>
                  <a:sym typeface="Wingdings" panose="05000000000000000000" pitchFamily="2" charset="2"/>
                </a:rPr>
                <a:t></a:t>
              </a:r>
              <a:r>
                <a:rPr lang="zh-CN" altLang="en-US" sz="4400" dirty="0">
                  <a:solidFill>
                    <a:srgbClr val="000000"/>
                  </a:solidFill>
                  <a:sym typeface="Wingdings" panose="05000000000000000000" pitchFamily="2" charset="2"/>
                </a:rPr>
                <a:t>但还需更多验证。</a:t>
              </a:r>
              <a:endParaRPr lang="en-US" altLang="zh-CN" sz="4400" dirty="0">
                <a:solidFill>
                  <a:srgbClr val="000000"/>
                </a:solidFill>
              </a:endParaRPr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E0E0C738-B3A7-4328-BB08-A2F33AC85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022087" y="5041433"/>
              <a:ext cx="2029218" cy="517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5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5A741BC-5D2F-4784-8E17-11044AF1958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OqCWk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qglp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qCWk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6oJa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6oJa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6oJa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6oJaSH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qglpIbMSa70UIAACGIAAAKQAAAHVuaXZlcnNhbC9za2luX2N1c3RvbWl6YXRpb25fc2V0dGluZ3MueG1stVrrbuJKEv6/T9FidaSz0ipczC0rhpWxm8QaYjjYSWZ2tbIa3AlWbDfHbpjhiB/7NPtg+yRb3baDTYDYmVk8icbVVV9V160vZBC/eKG2iTkLvD8I91hoUc698Dke/gmhwZL5LJpFNKY8rh8oj17osm9G+MQEDagxJ6FLIlcTo/Gwgcbyg/o9ta/34a09ardQr41buI903NFg7FrRrxUNxvRWUxvUjyAS3IguachPow7qhdG3AkYY04gboUu/D5Uid36oOIObiLge8MXDbls8+0zrXm+LB7WbnV4H71uqoihdpHX0pt7Y93rXPbWJcKPdaSj7Ub+ltBTU7HSa1919s9fqKPA2vu4CShtfd1G712639H0Lt0AaqepIb2n7nnLdbKqgDfevtf14POo1GqjZbCptfd/pKuNRAwG3Ahiq0hcOVHRlpHT36kht9hU01sajcXuPddzVOqjfwt1GY98ejZRG4+Dcw+zy7jpQS08nc+c7gCdDcHJU5Fb9RHINlpsoAmabBmufcIo891NtNscWNm3VNqZmLc1LmcMZV2ZOkZoQgRySgA41FnIARtPQ36Ffl2y9+8ugLkcyNmlOvh7ydGnIYsM5C6+WCdRVyKKA+LXhn5OUSSdURpJtaVRF7oks6UFdT37KiqW6II3huSS0ZMGahLsJe2ZXC7J8eY7YJnRLmbnarWnke+ELcDeuexq+qMj3Ym5wGhTsw33xlBdbQ5uKqTCvi8VTStInC+pnGhvyU0HuoPJ9jxyJbr3Y41JUbYrnkuiaPNNiAPqqeC7LhKClGLWeeN4X4vQ7B3ZFVH3rIrtPdjQqKkm65EUptt6sq+bTOmLPwtlFufcD/SrnM2g64bOwsCGeUkJigkJhqSilbpPz148Y09fjXjIIQAsEN99cUlLS50aONr2bqeZXZzK9mToj46YGfUtWJRJl+Wur2//e7HShc6VyJZGsO3UyKWIhCdZplMMy7fl04gAgnjgm/mLXhuJ3ZdHpvT0xTFwbpv+pDABLwUNtKH6XEb2fz2HdcKyJoWPHsBxzaku/TLCN9drwK9ugFdlSxBnaevQb4iuKoD17EUWx77lyQLRsL9zQEvr06Z1qmA6sVvbc0ORqNbRYFO3+KpHJhq8geVYkRq4Xk4VPXakWUkSOi/YC2uW2DME/vvKAkwXEC6/KaJ+rj4Z549jT6cRysKlnlNoQhy7SIyI0VQeaqxaeA0ZEYPn+mLgjs08iINX3K4PcGje3E/ixhSG33vPKhx/+AWtmGEIyo2EJQUgcPIess6zH6VwXPgSFiKA1ieNvLHILSZMPXQlsw9SmkJqancO3BUyGDYH3wiWkDl3yEnh32LLUG+yMpl8gx6E2pxWFpp+hJD9XFPqKLaghbJUQM9UH40bu30QZZgWS1eCSiHyHbRlZLkFOeHPrsU0MFOFhKBNZjfFVZU0W/u0eAmmokzPVngCDs+Xbs7elYErkwjJXQhe0IQ3rIrt+uzf+4YxVY4J1B9JNnz46tuySQmlAdihkHBF3S8IlRQu6JBuohB2MuZ4rx0TkpQm/b7w/EOFp//klbV2mjr/88gGTCg3vhGWwXwZlsE1Z8/e0C7elM/igISLXz1pRxgEfNsHSsKnOjenPCVHsBRs/6dI/I1CvxlUN1rt2/Li/yoft/2CMlbTgkQEdbeSxSkIYVmKx5MDi6VcSNMwxqJsl/RwavjiYVgIwpymGydAPwDyA5wqGPIBHq0E84pFl2LDZeqQLcfooISxrNYna6XiLM6JP4Vz+WqoL+sRgv+RTsk02MrB2yfCXiXJuq1RYWmzDnoDhJmA+J0kFqL4XiDNUOdj7O+zk7w2K83lkG9+V1e17L3JFAD9vAvp2H/YUsUBSfRJneZ0sSn//QUOSKc4TvbNqG4jXAi0dq1x9/lDELKzOtVtHU00NixOFqGe/vBxUh/DJxLaciToSCFAmAeHLFazCT+KcVx4rORHoeKwCXjp5i5Joufrvv/9THubInoSKUurfquJA8YuuiV/x/mkyTuN/lcCx1VFRVL6UFEwPVJlo+fOVbUCC/pQjC0mWpYAF4oqrlGoogTSMqm2r2u0dVIkli4JtItgLVgS5U+efofHJvX5teEeiF2icNmN+VSDpeZGbvLINhyPuhvteSCuK//BKJCZvGzNH1XV59oca9b3lS7L8unCASa/5kM+eq+Bpt6oJ3fkIkroer44pF7esa0FLSN4PDWF7cq17JRwuVHwCPZwX7mdCHjF/Jm623l7lAoO4iIM0Hj4RP4bYZK95lnjFvqXBy9jypGPWGRgxE7vFIY82Ke+Bdsw9F8Xj5nFTyjHjA/NhYdCS+eSgi/RjKU0byavfvIJX2hvL4ZyVDuVMPxCP+U36nb/hzxGP+S2xqIj79jdCxyN5yew6bkSiPD0XuwTnROiAh4ayS6U82VuRR1gwEdeycc6klFDkDJhLh3JttL2ApuUsaHmD62csHoSv25c7IbPYyWnH4muHwsAhfeuX83fAPe7T88kt5wElmI++fK9YAcnXB8fOSKiI79b0Uw0OImS5Ep0+rqEU41NNuDP5huac3DrrZ6Kd5SSlNZdFA9nPZTuvpDIUXbyaKpbU+mWhQf2Nnwb1SxEapLDnAxhuggWNMOSAB10ujVCRmGdfZVdhD3JHeiR3ZjQPwFeAHcIZKauEHKGQWHJblVVL8pIfh70l93y6pVmnyhFyzrk8/0EM1XE5uVU+oU88n94ppXIVpK3ukIvFFpijn5WSJ7K8kqORikXHySKWsz/RrbK152DjidUo69Ii3fMNmvGjqNdPqALec94f1PPLLPSoN9+yHtNAFPDO/qnB/wBQSwMEFAACAAgA6oJaSG7UU1AADQAAvxwAABcAAAB1bml2ZXJzYWwvdW5pdmVyc2FsLnBuZ+2YeVyS+fbHn8pW0/k5jWmmch2nvJXjVmpm6pRbNeOWmSuQmaOloia4Iert1miTS7cyZ8Jkrjaoqag5biw6jaMYKKiIGwIZgySIpoSoINyHu71+f9+//YMXz3k/3+0czjnfz4v7gf6+evtM9gEAoHfxgtdlANhRBgDb3+/ZBZL3MSOZ4Ne2tMu+5wECw3QeNHTizvmdA4CWUl1V9E7Q3ptyITwNAPR7tZ9t1OTaGwBgeuWi17krmTApN6D+C/kUdTbLrzufnJ94z/rO4VQri/C6/7M4531K99DOc58afxp6yesz50+3p/5Nx1LnMwOvL4j2h/Z4ZfhUjwYsCmRYFZ7B1XRjsitYaYZRH12gIVAom1ujZIVwRbRbJu4alYxthct5tfG+upRBVvDQ4IlmZn0sr9pedWb0FteqqB7qEcZ+kLaKqfYV3sIaXO60/x7Qfi4eaK1VrdBtOXtB69pj8ZsTqG8SnT8FDae6SvLK692QXyy3/fsNVztj8l6tDgD86ehxkBbevwSS61Xg8PwftvAW3sJbeAtv4S28hbfwFt7CW3gLb+Et/D/jUPXmUl4T+PQni/9hDe+g9ak4XCMsb1POTmO6dWS/u2919RO3j8NJNYRQaA+xEoUhycGZ2bIE9aJ8NTZoooe8QjuBRp3zi5QVrZPo3dbiDUjrg9USmmSiqSlXLcN1hK6mh0x0EDI63AHg1yF39ZqAky4asXipe4tLRFWyT5U3ZqUHdczbSHqaKNUr94xg8U1vpQTt+ILsdWE5Eyl4ap67Nsv2hWCQiyoPzTqzPg6HWR1MzpVh0wQulRl8jKK/XcNdys1gda6n183PpbYSh/qRGpXII9nEmcGXp0MzIF2FsYnYxTdWuJnOyoJnfCm50OqYryXwa+oY44fg/bTZiR41isRrfYbHKj4bS0KPuM6APtAjFlAUktzFi3K6R0IgMWC1GYLyRdJSd5oo5OH4uqGdUMnXqKfmb58pqW7H9N1IkuFUf1g5//bqt6SZg8LdHmuvp511bnWfacxKINoTFo0MbzkiVGeZnPlFS6OWIj8WmzgunMB09TNl0CcxkNnAcmm8DnA6ihKElovZq+urT5ASd8mcyxHUYfgf2BW0b2zGzzYPEJjL8s/JsJmJm5QLS/gfQx4ibdcSmGOq8902CeV0QUobV/RVPQVp+EgucyCL9e4SG8WibMtrM99aXqIiUXnGaMKJ0TnK93wlTzFtZzbO9R2NHTtThHP2C5WcXWRSv6dFpt7tbSnxAfJdL5ptG3NjVj5DcOO4Z2vwCAmCe6DK4ZT+gRnH7ScuzdmFUStpkTWIx8Kk0OWQGvpkE44K+31fjwHKMC7mmcPiJ4aJdEqJXInnpHMxX0B9NqMUrCRWcWcFkxTf8W5PQYxpMQBkPNpogCpM0d8T5TiUrOJZthQZhGv6rGy3ie0HUmrr9IFTS8fEVwaKKNGm8AxOcW3Urqub5P2tDnhIf2w6K/lBO0rxN8/yFgmSQ+BbEKkCeyR9F9Be72kRsJ725Guu0w/golVn9rdHajD3aTuKjda4nVMr3psN56v6dWmR9SRpN712waankMZFaSe6Cm3x80jOtfGhtJdiPh58glStfCXYmeuMqPU0mfALPheOi5W4f01NZVs0pA0wcXUNMqoFIVb9jbABDykofbqcRT2THDXePH+yDLtoWWATMzHvdQSY+ZGXIxtazZI/QXGiwbVpvFylNN11Qez6gCZslnR6IiVptdCqV3dSuT23agMPwR86WMMX0kzbnp8g9CcFd/TtoX7fToQe3/BdKx1oYBnAZWdRLmkNIQNDMuteRLvU/ZF19WK5Mqqc8+XxPI2S3yFK3sAOf3kYCFua5A/nksTtfQ1Y0ROzDb8N0B35dgw5DB6X9X7WTh8NnU7PiqqYHkdl3jxk4NIfMlCc2paRUuGRF8Tcw7Dn5nCKgQaZBBnczJbynsPBZIktCeQKiYn7OJ6oUipKXDrNV692tJVuokTliCng1+wClfJh9o7M+XURrse+GxY5KIChpW1s27x1OpsV4EGR36Yl5yk5h8uDPJiyJ8QGk9AaeioHybk+PtTqBy2PoK6TU80S3MSKiNINSrAgQclmytKtUV2oXIr/M1H4pfa+lAHRCe8jKUiuoCU4b4+HRiXT5P2B05DscOnE2B0AZcMaqsgh1qN699Rnw+DO2r84I21reDcIy4K217dLxWDRKlplvs3Sao55K6Iyqd+uAHqPl8PLFJAP38rZmaHXxojBnLBLMObEsALp9Tcvz/9nv9TJU9Y12ABX7qtt+TJenmZztQsJcSwaPmb4WJZleVw0XAeoPrICmAyIfVhvjsvXeZsSOBP/o2L7ONnxShiDtfiSc/SfOwZKnBmRRmUxOXGDwRJotEtV9iFmjBIxnX6fmIzk3DgQtNcUqsg0ddKLycmYnn+qB1RkGPBXI3od4vt5vRtdD2grVA/18oLKIMIxcV91iwKhP2DQzI1uIb1vf9OAjcNmGUsqvGIPcVK/6Zn5ThgWFK4oRmATPz/+l2qJeWkvPrpoyf9fThBFIxh24HJwarCP9Xhlm4mHb4B3ULj/SZuaw3MPTdDOVJG9L/LLT+5zQzr8vuWe5YwFSiImGsebVq0J2tTd32sw6jiIdo8DG8do0mM/L+EuCNitxaE9G+wps+tXRexOhPlb8uLy6UST/rXFX1hgTp5uQptzJ4jROW8GCysN7jpeSWSLjkkc5TkuqNy+kUSersv1X/wTeCbiD8P2uXCu048oWWKwJ3SphddWKam6DWNeljjCx3MmE4pxVL2qlZ6nvQSB/khjQM2dlsUGMCqloT1rfbZXmWdlg37meapl9qaCn+dU3HlXCvaH5pvGAhLLvyMReEu2qsyswthwffVklTQD/97CyhZqqs64w0+3Jg/6yIwmizzh5fyHxFIEdpCY1V4X3UBdM43fhPVOOgkUWd3+O2/qWQ6ImI/1Y5Qw5JVxTDXnKLaQdk/7k9fvNs98a20qKSEy2hImGPi6mwmVi6/yk8GCiWY1VyDcpdouxUALip2nRaOYseZj8U+Dwvuj6+nJedwjRXNulRL9vf+NuN14DI8V1useFI6OT6i9KfrBvECtD8b735nSFYj+PG+DhWu3mPp/+zAyd6ftl3UuK0//c69sppsiSgkWhYnTTj+jMsEw28Qnnj1spiaSF1oKXn0n5DEwKE6MtgT1ZCjCVeNeh+MilOlxkwTlWPuf5WlDJ8dJd3Ki0l18QE+rOOacQtrFTYHiTAPqUAlnBtQK9aFwDErOcF1KeUP+OPp1XIFLK2zzLxJzW+V781LJGGRgmQFzzuWu/xzpBAwrF1qZ72yJxwxPYt8RYJ5jp+jJ8Y0XXsp8E8eZkkFZyI1imW/Kz0SpvWRuCk+YuI0ei25GqSfpYQLqGWv2qTY/sUg4SxDcfunWnxWjNDeZ9OQaid1HkkqTvIQvuvNr3D27ivqJqZqPNR7P63DlAgh6oYVtWXp21Ee3o8fmRWe4InPKV5E580Jdy4a8Qczge/Zqi0Fu804TAvPhtmsvDWIHP5fEPUhaY1StkIYbmQu+HhsjU7BHLsYS6J3Yu2NZslNt2LUCD9Vs13ynKbHw3bdcQSyEK1g21vYgLEW9IZHKxMck7b3azkv58JuuNH2yrLZiBhQszn3X5z9/YV1DUi6SOPOdmyiDviEile7+3/uLlC2/pZzJfklMsgMFQIg8qWk+uumvtRWFNNdgo6CZBjR5oRp91twTTONrJFBqQT6u0+h4zi6wtwTLl6mQDu29dXvUTB2B+3uUz8BKWpl+HmXmP4fseHfx5dMRsBIn/TB4ArrEzZu7wSRm+Y9gk7unCJpuMIhqxwsKb7e8tV4IQufCJtkUDh8L1kTc0De0KbWp+lf8zGr4bkdtR/+O2wkAiKG0VelPkYpwZ2Zd18CEP9pXGMv9spsOK+pRCW3jbH8qH+kcoih4pOzlPiPOtdnV1fHI5Oe6f0asvv3rJ+2l5RhT5cNnxIUIH61DHgVqDY0DxXzXHLkU7scaQh8f1fh2MXhBWeF8ymTb73mrrbhGbWE7mbs6Jg2xoAc/eKDIavvKF2IH23etoMzs8N+UlZGQr48ttbj1Y5e1pyE/lrbOuq//8biVedV94311kpf+BAHqisXjG7OI9O1APr2W1+zW1zzTpuvv2JDwvGT5WxUvKLykjTpr/IhibHhfvk47s9DkX35ufSw44LnZwTCBzhEAqHnvQJnj93VDU2qaNO5VteRg8nL/4XorXM7KArx4UEw2mRjaAQApVgZloG7+HZQCAGAftBcAvlqgGcFzRkpAO9/vpVUTqFY1N323g4c/yn4c2r0+h03/AnyXeNktK1bOf83TCvbVILPw3vAr4x/YofC2A9qxDRup+52rXn3X1KPOlgvL4e0nQRmfElcPa0Co+M0Rm5DJXy+rPV2/OQ/OBi56+3sRzl+78w9QSwMEFAACAAgA6oJaSLE0Q2lKAAAAagAAABsAAAB1bml2ZXJzYWwvdW5pdmVyc2FsLnBuZy54bWyzsa/IzVEoSy0qzszPs1Uy1DNQsrfj5bIpKEoty0wtV6gAihnpGUCAkkIlKrc8M6Ukw1bJwtIYIZaRmpmeUWKrZGZuABfUBxoJAFBLAQIAABQAAgAIAOqCWkgVDq0oZAQAAAcRAAAdAAAAAAAAAAEAAAAAAAAAAAB1bml2ZXJzYWwvY29tbW9uX21lc3NhZ2VzLmxuZ1BLAQIAABQAAgAIAOqCWkgIfgsjKQMAAIYMAAAnAAAAAAAAAAEAAAAAAJ8EAAB1bml2ZXJzYWwvZmxhc2hfcHVibGlzaGluZ19zZXR0aW5ncy54bWxQSwECAAAUAAIACADqglpItfwJZLoCAABVCgAAIQAAAAAAAAABAAAAAAANCAAAdW5pdmVyc2FsL2ZsYXNoX3NraW5fc2V0dGluZ3MueG1sUEsBAgAAFAACAAgA6oJaSCqWD2f+AgAAlwsAACYAAAAAAAAAAQAAAAAABgsAAHVuaXZlcnNhbC9odG1sX3B1Ymxpc2hpbmdfc2V0dGluZ3MueG1sUEsBAgAAFAACAAgA6oJaSGhxUpGaAQAAHwYAAB8AAAAAAAAAAQAAAAAASA4AAHVuaXZlcnNhbC9odG1sX3NraW5fc2V0dGluZ3MuanNQSwECAAAUAAIACADqglpIPTwv0cEAAADlAQAAGgAAAAAAAAABAAAAAAAfEAAAdW5pdmVyc2FsL2kxOG5fcHJlc2V0cy54bWxQSwECAAAUAAIACADqglpIcvzRgWcAAABrAAAAHAAAAAAAAAABAAAAAAAYEQAAdW5pdmVyc2FsL2xvY2FsX3NldHRpbmdzLnhtbFBLAQIAABQAAgAIAESUV0cjtE77+wIAALAIAAAUAAAAAAAAAAEAAAAAALkRAAB1bml2ZXJzYWwvcGxheWVyLnhtbFBLAQIAABQAAgAIAOqCWkhsxJrvRQgAAIYgAAApAAAAAAAAAAEAAAAAAOYUAAB1bml2ZXJzYWwvc2tpbl9jdXN0b21pemF0aW9uX3NldHRpbmdzLnhtbFBLAQIAABQAAgAIAOqCWkhu1FNQAA0AAL8cAAAXAAAAAAAAAAAAAAAAAHIdAAB1bml2ZXJzYWwvdW5pdmVyc2FsLnBuZ1BLAQIAABQAAgAIAOqCWkixNENpSgAAAGoAAAAbAAAAAAAAAAEAAAAAAKcqAAB1bml2ZXJzYWwvdW5pdmVyc2FsLnBuZy54bWxQSwUGAAAAAAsACwBJAwAAKisAAAAA"/>
  <p:tag name="ISPRING_PRESENTATION_TITLE" val="Musso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Montserrat-Regular"/>
        <a:ea typeface="Montserrat-Regular"/>
        <a:cs typeface="Montserrat-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Montserrat-Regular"/>
        <a:ea typeface="Montserrat-Regular"/>
        <a:cs typeface="Montserrat-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Microsoft Office PowerPoint</Application>
  <PresentationFormat>自定义</PresentationFormat>
  <Paragraphs>147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Helvetica Neue</vt:lpstr>
      <vt:lpstr>HGSMinchoB</vt:lpstr>
      <vt:lpstr>Lora</vt:lpstr>
      <vt:lpstr>Montserrat-Regular</vt:lpstr>
      <vt:lpstr>宋体</vt:lpstr>
      <vt:lpstr>Arial</vt:lpstr>
      <vt:lpstr>Calibri</vt:lpstr>
      <vt:lpstr>Wingdings</vt:lpstr>
      <vt:lpstr>Default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/>
  <cp:keywords>www.tukuppt.com</cp:keywords>
  <cp:lastModifiedBy/>
  <cp:revision>1</cp:revision>
  <dcterms:modified xsi:type="dcterms:W3CDTF">2026-02-07T15:04:52Z</dcterms:modified>
</cp:coreProperties>
</file>