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512" r:id="rId2"/>
    <p:sldId id="425" r:id="rId3"/>
    <p:sldId id="429" r:id="rId4"/>
    <p:sldId id="513" r:id="rId5"/>
    <p:sldId id="435" r:id="rId6"/>
    <p:sldId id="514" r:id="rId7"/>
    <p:sldId id="477" r:id="rId8"/>
    <p:sldId id="488" r:id="rId9"/>
    <p:sldId id="480" r:id="rId10"/>
    <p:sldId id="489" r:id="rId11"/>
    <p:sldId id="510" r:id="rId12"/>
    <p:sldId id="511" r:id="rId13"/>
  </p:sldIdLst>
  <p:sldSz cx="24384000" cy="13716000"/>
  <p:notesSz cx="6858000" cy="9144000"/>
  <p:custDataLst>
    <p:tags r:id="rId15"/>
  </p:custDataLst>
  <p:defaultTextStyle>
    <a:lvl1pPr>
      <a:defRPr sz="3600">
        <a:latin typeface="Calibri"/>
        <a:ea typeface="Calibri"/>
        <a:cs typeface="Calibri"/>
        <a:sym typeface="Calibri"/>
      </a:defRPr>
    </a:lvl1pPr>
    <a:lvl2pPr indent="457200">
      <a:defRPr sz="3600">
        <a:latin typeface="Calibri"/>
        <a:ea typeface="Calibri"/>
        <a:cs typeface="Calibri"/>
        <a:sym typeface="Calibri"/>
      </a:defRPr>
    </a:lvl2pPr>
    <a:lvl3pPr indent="914400">
      <a:defRPr sz="3600">
        <a:latin typeface="Calibri"/>
        <a:ea typeface="Calibri"/>
        <a:cs typeface="Calibri"/>
        <a:sym typeface="Calibri"/>
      </a:defRPr>
    </a:lvl3pPr>
    <a:lvl4pPr indent="1371600">
      <a:defRPr sz="3600">
        <a:latin typeface="Calibri"/>
        <a:ea typeface="Calibri"/>
        <a:cs typeface="Calibri"/>
        <a:sym typeface="Calibri"/>
      </a:defRPr>
    </a:lvl4pPr>
    <a:lvl5pPr indent="1828800">
      <a:defRPr sz="3600">
        <a:latin typeface="Calibri"/>
        <a:ea typeface="Calibri"/>
        <a:cs typeface="Calibri"/>
        <a:sym typeface="Calibri"/>
      </a:defRPr>
    </a:lvl5pPr>
    <a:lvl6pPr indent="2286000">
      <a:defRPr sz="3600">
        <a:latin typeface="Calibri"/>
        <a:ea typeface="Calibri"/>
        <a:cs typeface="Calibri"/>
        <a:sym typeface="Calibri"/>
      </a:defRPr>
    </a:lvl6pPr>
    <a:lvl7pPr indent="2743200">
      <a:defRPr sz="3600">
        <a:latin typeface="Calibri"/>
        <a:ea typeface="Calibri"/>
        <a:cs typeface="Calibri"/>
        <a:sym typeface="Calibri"/>
      </a:defRPr>
    </a:lvl7pPr>
    <a:lvl8pPr indent="3200400">
      <a:defRPr sz="3600">
        <a:latin typeface="Calibri"/>
        <a:ea typeface="Calibri"/>
        <a:cs typeface="Calibri"/>
        <a:sym typeface="Calibri"/>
      </a:defRPr>
    </a:lvl8pPr>
    <a:lvl9pPr indent="3657600">
      <a:defRPr sz="3600"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1313FF"/>
    <a:srgbClr val="00FFFF"/>
    <a:srgbClr val="A50B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B9BD5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B9BD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B9BD5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5373" autoAdjust="0"/>
  </p:normalViewPr>
  <p:slideViewPr>
    <p:cSldViewPr snapToGrid="0" snapToObjects="1">
      <p:cViewPr varScale="1">
        <p:scale>
          <a:sx n="44" d="100"/>
          <a:sy n="44" d="100"/>
        </p:scale>
        <p:origin x="1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Shape 9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35" name="Shape 9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62370015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44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037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266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221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68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368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931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709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453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648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251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775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07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Cover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21" name="Shape 21"/>
          <p:cNvSpPr/>
          <p:nvPr/>
        </p:nvSpPr>
        <p:spPr>
          <a:xfrm>
            <a:off x="16165462" y="226497"/>
            <a:ext cx="7944220" cy="132124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009" y="16"/>
                </a:moveTo>
                <a:lnTo>
                  <a:pt x="21600" y="0"/>
                </a:lnTo>
                <a:lnTo>
                  <a:pt x="21545" y="21600"/>
                </a:lnTo>
                <a:cubicBezTo>
                  <a:pt x="18884" y="21600"/>
                  <a:pt x="16223" y="21600"/>
                  <a:pt x="13562" y="21600"/>
                </a:cubicBezTo>
                <a:cubicBezTo>
                  <a:pt x="9042" y="21600"/>
                  <a:pt x="4521" y="21600"/>
                  <a:pt x="0" y="21600"/>
                </a:cubicBezTo>
                <a:lnTo>
                  <a:pt x="10009" y="16"/>
                </a:lnTo>
                <a:close/>
              </a:path>
            </a:pathLst>
          </a:custGeom>
          <a:solidFill>
            <a:srgbClr val="2A2C34"/>
          </a:solidFill>
          <a:ln w="12700">
            <a:miter lim="400000"/>
          </a:ln>
        </p:spPr>
        <p:txBody>
          <a:bodyPr lIns="0" tIns="0" rIns="0" bIns="0"/>
          <a:lstStyle/>
          <a:p>
            <a:pPr lvl="0" defTabSz="457200">
              <a:defRPr sz="2800">
                <a:solidFill>
                  <a:srgbClr val="535353"/>
                </a:solidFill>
                <a:uFill>
                  <a:solidFill>
                    <a:srgbClr val="011480"/>
                  </a:solidFill>
                </a:uFill>
                <a:latin typeface="+mj-lt"/>
                <a:ea typeface="+mj-ea"/>
                <a:cs typeface="+mj-cs"/>
                <a:sym typeface="Montserrat-Regular"/>
              </a:defRPr>
            </a:pPr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047237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id Image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53" name="Shape 1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54" name="Shape 154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5" name="Espace réservé pour une image  4"/>
          <p:cNvSpPr>
            <a:spLocks noGrp="1"/>
          </p:cNvSpPr>
          <p:nvPr>
            <p:ph type="pic" sz="quarter" idx="10"/>
          </p:nvPr>
        </p:nvSpPr>
        <p:spPr>
          <a:xfrm>
            <a:off x="254000" y="251767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262022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270044" y="9195232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8291103" y="9179191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  4"/>
          <p:cNvSpPr>
            <a:spLocks noGrp="1"/>
          </p:cNvSpPr>
          <p:nvPr>
            <p:ph type="pic" sz="quarter" idx="18"/>
          </p:nvPr>
        </p:nvSpPr>
        <p:spPr>
          <a:xfrm>
            <a:off x="16336225" y="9187213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  4"/>
          <p:cNvSpPr>
            <a:spLocks noGrp="1"/>
          </p:cNvSpPr>
          <p:nvPr>
            <p:ph type="pic" sz="quarter" idx="19"/>
          </p:nvPr>
        </p:nvSpPr>
        <p:spPr>
          <a:xfrm>
            <a:off x="8316502" y="251767"/>
            <a:ext cx="15813497" cy="8763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53474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id Image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159" name="Shape 159"/>
          <p:cNvSpPr/>
          <p:nvPr/>
        </p:nvSpPr>
        <p:spPr>
          <a:xfrm>
            <a:off x="16276373" y="9215300"/>
            <a:ext cx="7818364" cy="4249864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9" name="Espace réservé pour une image  4"/>
          <p:cNvSpPr>
            <a:spLocks noGrp="1"/>
          </p:cNvSpPr>
          <p:nvPr>
            <p:ph type="pic" sz="quarter" idx="11"/>
          </p:nvPr>
        </p:nvSpPr>
        <p:spPr>
          <a:xfrm>
            <a:off x="8275059" y="235726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0" name="Espace réservé pour une image  4"/>
          <p:cNvSpPr>
            <a:spLocks noGrp="1"/>
          </p:cNvSpPr>
          <p:nvPr>
            <p:ph type="pic" sz="quarter" idx="12"/>
          </p:nvPr>
        </p:nvSpPr>
        <p:spPr>
          <a:xfrm>
            <a:off x="16320181" y="243748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262022" y="250836"/>
            <a:ext cx="7823200" cy="874387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8283081" y="4727510"/>
            <a:ext cx="15811656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270044" y="9195232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8291103" y="9179191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83711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id Image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5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262022" y="250835"/>
            <a:ext cx="7823200" cy="1321339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8280400" y="250834"/>
            <a:ext cx="7823200" cy="1321339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6314822" y="250834"/>
            <a:ext cx="7823200" cy="1321339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565279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id Image #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68" name="Shape 1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170" name="Shape 170"/>
          <p:cNvSpPr/>
          <p:nvPr/>
        </p:nvSpPr>
        <p:spPr>
          <a:xfrm>
            <a:off x="267794" y="250835"/>
            <a:ext cx="23848412" cy="4275604"/>
          </a:xfrm>
          <a:prstGeom prst="rect">
            <a:avLst/>
          </a:prstGeom>
          <a:solidFill>
            <a:srgbClr val="2A2C34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3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262022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8283081" y="4727510"/>
            <a:ext cx="7823200" cy="873492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6328203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6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270044" y="9195232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  4"/>
          <p:cNvSpPr>
            <a:spLocks noGrp="1"/>
          </p:cNvSpPr>
          <p:nvPr>
            <p:ph type="pic" sz="quarter" idx="18"/>
          </p:nvPr>
        </p:nvSpPr>
        <p:spPr>
          <a:xfrm>
            <a:off x="16336225" y="9187213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67392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Mobil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35" name="Shape 435"/>
          <p:cNvSpPr/>
          <p:nvPr/>
        </p:nvSpPr>
        <p:spPr>
          <a:xfrm>
            <a:off x="15663732" y="1606226"/>
            <a:ext cx="3355167" cy="3355167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36" name="Shape 436"/>
          <p:cNvSpPr/>
          <p:nvPr/>
        </p:nvSpPr>
        <p:spPr>
          <a:xfrm>
            <a:off x="12307131" y="4955363"/>
            <a:ext cx="3355168" cy="3355168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37" name="Shape 437"/>
          <p:cNvSpPr/>
          <p:nvPr/>
        </p:nvSpPr>
        <p:spPr>
          <a:xfrm>
            <a:off x="16122884" y="8955216"/>
            <a:ext cx="3355167" cy="3355167"/>
          </a:xfrm>
          <a:prstGeom prst="rect">
            <a:avLst/>
          </a:prstGeom>
          <a:solidFill>
            <a:srgbClr val="EFEFE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438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 flipH="1">
            <a:off x="18162218" y="-2819400"/>
            <a:ext cx="6194049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>
            <a:off x="10900158" y="6316820"/>
            <a:ext cx="6194049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441" name="Shape 441"/>
          <p:cNvSpPr/>
          <p:nvPr/>
        </p:nvSpPr>
        <p:spPr>
          <a:xfrm>
            <a:off x="16830419" y="3532780"/>
            <a:ext cx="1302208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-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ipsum</a:t>
            </a:r>
          </a:p>
        </p:txBody>
      </p:sp>
      <p:sp>
        <p:nvSpPr>
          <p:cNvPr id="443" name="Shape 443"/>
          <p:cNvSpPr/>
          <p:nvPr/>
        </p:nvSpPr>
        <p:spPr>
          <a:xfrm>
            <a:off x="13344867" y="6936785"/>
            <a:ext cx="1347014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-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Lorem</a:t>
            </a:r>
          </a:p>
        </p:txBody>
      </p:sp>
      <p:sp>
        <p:nvSpPr>
          <p:cNvPr id="445" name="Shape 445"/>
          <p:cNvSpPr/>
          <p:nvPr/>
        </p:nvSpPr>
        <p:spPr>
          <a:xfrm>
            <a:off x="17160619" y="10936638"/>
            <a:ext cx="1347013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rgbClr val="535353"/>
                </a:solidFill>
                <a:latin typeface="+mj-lt"/>
                <a:ea typeface="+mj-ea"/>
                <a:cs typeface="+mj-cs"/>
                <a:sym typeface="Montserrat-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35353"/>
                </a:solidFill>
              </a:rPr>
              <a:t>Lorem</a:t>
            </a:r>
          </a:p>
        </p:txBody>
      </p:sp>
      <p:sp>
        <p:nvSpPr>
          <p:cNvPr id="17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19353302" y="372533"/>
            <a:ext cx="4050894" cy="7315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11831640" y="9517220"/>
            <a:ext cx="4050894" cy="7315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46174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Mobile #1 Black">
    <p:bg>
      <p:bgPr>
        <a:solidFill>
          <a:srgbClr val="2A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49" name="Shape 449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ln w="25400">
            <a:solidFill>
              <a:srgbClr val="A4947E"/>
            </a:solidFill>
            <a:miter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452" name="Shape 452"/>
          <p:cNvSpPr/>
          <p:nvPr/>
        </p:nvSpPr>
        <p:spPr>
          <a:xfrm>
            <a:off x="15663732" y="1606226"/>
            <a:ext cx="3355167" cy="3355167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53" name="Shape 453"/>
          <p:cNvSpPr/>
          <p:nvPr/>
        </p:nvSpPr>
        <p:spPr>
          <a:xfrm>
            <a:off x="12307131" y="4955363"/>
            <a:ext cx="3355168" cy="3355168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54" name="Shape 454"/>
          <p:cNvSpPr/>
          <p:nvPr/>
        </p:nvSpPr>
        <p:spPr>
          <a:xfrm>
            <a:off x="16122884" y="8955216"/>
            <a:ext cx="3355167" cy="3355167"/>
          </a:xfrm>
          <a:prstGeom prst="rect">
            <a:avLst/>
          </a:prstGeom>
          <a:solidFill>
            <a:srgbClr val="EFEFE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460" name="iPhone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8427700" y="-1148491"/>
            <a:ext cx="5523053" cy="10919762"/>
          </a:xfrm>
          <a:prstGeom prst="rect">
            <a:avLst/>
          </a:prstGeom>
          <a:ln w="12700">
            <a:miter lim="400000"/>
          </a:ln>
        </p:spPr>
      </p:pic>
      <p:pic>
        <p:nvPicPr>
          <p:cNvPr id="461" name="iPhone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94947" y="7991812"/>
            <a:ext cx="5523054" cy="1091976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19353302" y="372533"/>
            <a:ext cx="4050894" cy="7315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11830989" y="9498170"/>
            <a:ext cx="4050894" cy="7315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7730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Mobil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63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464" name="Shape 4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68" name="Shape 468"/>
          <p:cNvSpPr/>
          <p:nvPr/>
        </p:nvSpPr>
        <p:spPr>
          <a:xfrm rot="2369050">
            <a:off x="13004076" y="-3032910"/>
            <a:ext cx="8316453" cy="23104549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476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 flipH="1">
            <a:off x="17146218" y="482600"/>
            <a:ext cx="6194049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18343574" y="3684526"/>
            <a:ext cx="4050894" cy="7315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21929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Mobil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484" name="Shape 484"/>
          <p:cNvSpPr/>
          <p:nvPr/>
        </p:nvSpPr>
        <p:spPr>
          <a:xfrm rot="5400000">
            <a:off x="10448201" y="-219158"/>
            <a:ext cx="3487600" cy="23895827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488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 flipH="1">
            <a:off x="16138178" y="-1241587"/>
            <a:ext cx="7202089" cy="15948187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Shape 4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96" name="Shape 496"/>
          <p:cNvSpPr/>
          <p:nvPr/>
        </p:nvSpPr>
        <p:spPr>
          <a:xfrm>
            <a:off x="17523993" y="2462094"/>
            <a:ext cx="4780665" cy="8540664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9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17514078" y="2436024"/>
            <a:ext cx="4790580" cy="85225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99863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Mobile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/>
          <p:nvPr/>
        </p:nvSpPr>
        <p:spPr>
          <a:xfrm flipH="1">
            <a:off x="1831183" y="10958568"/>
            <a:ext cx="1" cy="1540375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 defTabSz="457200">
              <a:defRPr sz="2800">
                <a:solidFill>
                  <a:srgbClr val="535353"/>
                </a:solidFill>
                <a:uFill>
                  <a:solidFill>
                    <a:srgbClr val="011480"/>
                  </a:solidFill>
                </a:uFill>
                <a:latin typeface="+mj-lt"/>
                <a:ea typeface="+mj-ea"/>
                <a:cs typeface="+mj-cs"/>
                <a:sym typeface="Montserrat-Regular"/>
              </a:defRPr>
            </a:pPr>
            <a:endParaRPr/>
          </a:p>
        </p:txBody>
      </p:sp>
      <p:pic>
        <p:nvPicPr>
          <p:cNvPr id="501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 flipH="1">
            <a:off x="16138178" y="-1241587"/>
            <a:ext cx="7202089" cy="15948187"/>
          </a:xfrm>
          <a:prstGeom prst="rect">
            <a:avLst/>
          </a:prstGeom>
          <a:ln w="12700">
            <a:miter lim="400000"/>
          </a:ln>
        </p:spPr>
      </p:pic>
      <p:sp>
        <p:nvSpPr>
          <p:cNvPr id="502" name="Shape 502"/>
          <p:cNvSpPr/>
          <p:nvPr/>
        </p:nvSpPr>
        <p:spPr>
          <a:xfrm>
            <a:off x="12626756" y="10569847"/>
            <a:ext cx="1846902" cy="154037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90000"/>
              </a:lnSpc>
              <a:defRPr sz="8400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400">
                <a:solidFill>
                  <a:srgbClr val="FFFFFF"/>
                </a:solidFill>
              </a:rPr>
              <a:t>#</a:t>
            </a:r>
          </a:p>
        </p:txBody>
      </p:sp>
      <p:sp>
        <p:nvSpPr>
          <p:cNvPr id="503" name="Shape 503"/>
          <p:cNvSpPr/>
          <p:nvPr/>
        </p:nvSpPr>
        <p:spPr>
          <a:xfrm>
            <a:off x="12656359" y="11868405"/>
            <a:ext cx="2551075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-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Lorem ipsum</a:t>
            </a:r>
          </a:p>
        </p:txBody>
      </p:sp>
      <p:sp>
        <p:nvSpPr>
          <p:cNvPr id="504" name="Shape 504"/>
          <p:cNvSpPr/>
          <p:nvPr/>
        </p:nvSpPr>
        <p:spPr>
          <a:xfrm>
            <a:off x="12245183" y="10958568"/>
            <a:ext cx="1" cy="1540375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 defTabSz="457200">
              <a:defRPr sz="2800">
                <a:solidFill>
                  <a:srgbClr val="535353"/>
                </a:solidFill>
                <a:uFill>
                  <a:solidFill>
                    <a:srgbClr val="011480"/>
                  </a:solidFill>
                </a:uFill>
                <a:latin typeface="+mj-lt"/>
                <a:ea typeface="+mj-ea"/>
                <a:cs typeface="+mj-cs"/>
                <a:sym typeface="Montserrat-Regular"/>
              </a:defRPr>
            </a:pPr>
            <a:endParaRPr/>
          </a:p>
        </p:txBody>
      </p:sp>
      <p:sp>
        <p:nvSpPr>
          <p:cNvPr id="505" name="Shape 5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12" name="Shape 512"/>
          <p:cNvSpPr/>
          <p:nvPr/>
        </p:nvSpPr>
        <p:spPr>
          <a:xfrm>
            <a:off x="2155168" y="6663315"/>
            <a:ext cx="692256" cy="9003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80000"/>
              </a:lnSpc>
              <a:defRPr sz="4400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1.</a:t>
            </a:r>
          </a:p>
        </p:txBody>
      </p:sp>
      <p:sp>
        <p:nvSpPr>
          <p:cNvPr id="26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17514078" y="2496984"/>
            <a:ext cx="4776962" cy="847658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06246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Mobile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 flipH="1">
            <a:off x="991818" y="4157133"/>
            <a:ext cx="6194049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525" name="Shape 5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527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 flipH="1">
            <a:off x="8649426" y="4157133"/>
            <a:ext cx="6194049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iPhone.png"/>
          <p:cNvPicPr/>
          <p:nvPr/>
        </p:nvPicPr>
        <p:blipFill>
          <a:blip r:embed="rId2">
            <a:extLst/>
          </a:blip>
          <a:srcRect l="28674" r="26166"/>
          <a:stretch>
            <a:fillRect/>
          </a:stretch>
        </p:blipFill>
        <p:spPr>
          <a:xfrm flipH="1">
            <a:off x="16371097" y="4157133"/>
            <a:ext cx="6194049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2189689" y="7343304"/>
            <a:ext cx="4058711" cy="731757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0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9857979" y="7356345"/>
            <a:ext cx="4058711" cy="731757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7556396" y="7352420"/>
            <a:ext cx="4058711" cy="731757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04768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Summary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2" name="Shape 42"/>
          <p:cNvSpPr/>
          <p:nvPr/>
        </p:nvSpPr>
        <p:spPr>
          <a:xfrm>
            <a:off x="255930" y="264197"/>
            <a:ext cx="10412515" cy="13187606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479582086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Desktop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Macboo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78079" y="1675810"/>
            <a:ext cx="17811838" cy="1036438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7268532" y="2541595"/>
            <a:ext cx="12754268" cy="79679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31" name="Shape 5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941782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Desktop #1 Black">
    <p:bg>
      <p:bgPr>
        <a:solidFill>
          <a:srgbClr val="2A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Macbook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02144" y="1660525"/>
            <a:ext cx="17864377" cy="1039495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7014533" y="2541595"/>
            <a:ext cx="12754268" cy="79679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43" name="Shape 5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44" name="Shape 544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ln w="25400">
            <a:solidFill>
              <a:srgbClr val="A4947E"/>
            </a:solidFill>
            <a:miter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022716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Desktop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/>
          <p:nvPr/>
        </p:nvSpPr>
        <p:spPr>
          <a:xfrm rot="5400000">
            <a:off x="10456326" y="-219158"/>
            <a:ext cx="3487601" cy="23895827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570" name="Macboo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40079" y="1675810"/>
            <a:ext cx="17811838" cy="10364380"/>
          </a:xfrm>
          <a:prstGeom prst="rect">
            <a:avLst/>
          </a:prstGeom>
          <a:ln w="12700">
            <a:miter lim="400000"/>
          </a:ln>
        </p:spPr>
      </p:pic>
      <p:sp>
        <p:nvSpPr>
          <p:cNvPr id="571" name="Shape 5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8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8038146" y="2541595"/>
            <a:ext cx="12754268" cy="79679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15399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Desktop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/>
          <p:nvPr/>
        </p:nvSpPr>
        <p:spPr>
          <a:xfrm flipH="1">
            <a:off x="1831183" y="10958568"/>
            <a:ext cx="1" cy="1540375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 defTabSz="457200">
              <a:defRPr sz="2800">
                <a:solidFill>
                  <a:srgbClr val="535353"/>
                </a:solidFill>
                <a:uFill>
                  <a:solidFill>
                    <a:srgbClr val="011480"/>
                  </a:solidFill>
                </a:uFill>
                <a:latin typeface="+mj-lt"/>
                <a:ea typeface="+mj-ea"/>
                <a:cs typeface="+mj-cs"/>
                <a:sym typeface="Montserrat-Regular"/>
              </a:defRPr>
            </a:pPr>
            <a:endParaRPr/>
          </a:p>
        </p:txBody>
      </p:sp>
      <p:sp>
        <p:nvSpPr>
          <p:cNvPr id="576" name="Shape 5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78" name="Shape 578"/>
          <p:cNvSpPr/>
          <p:nvPr/>
        </p:nvSpPr>
        <p:spPr>
          <a:xfrm rot="2369050">
            <a:off x="13004076" y="-3032910"/>
            <a:ext cx="8316453" cy="23104549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585" name="Macboo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24279" y="2183810"/>
            <a:ext cx="17811838" cy="1036438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8624365" y="3046091"/>
            <a:ext cx="12754268" cy="79679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614476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Desktop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593" name="Macboo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40079" y="1675810"/>
            <a:ext cx="17811838" cy="1036438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8056807" y="2541595"/>
            <a:ext cx="12754268" cy="79679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5258726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Desktop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615" name="Macboo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3032" y="5436221"/>
            <a:ext cx="25186634" cy="1465563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2977276" y="6640629"/>
            <a:ext cx="18003732" cy="1123746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38364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roduct Desktop #5">
    <p:bg>
      <p:bgPr>
        <a:solidFill>
          <a:srgbClr val="2A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18" name="Shape 618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ln w="25400">
            <a:solidFill>
              <a:srgbClr val="A4947E"/>
            </a:solidFill>
            <a:miter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pic>
        <p:nvPicPr>
          <p:cNvPr id="622" name="Macbook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7195" y="5965825"/>
            <a:ext cx="23571809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3752193" y="7126015"/>
            <a:ext cx="16837573" cy="1043677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28507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able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634" name="iPad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6172397" y="-4761686"/>
            <a:ext cx="9096894" cy="12423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5" name="iPad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12653212" y="8267023"/>
            <a:ext cx="8994228" cy="12420601"/>
          </a:xfrm>
          <a:prstGeom prst="rect">
            <a:avLst/>
          </a:prstGeom>
          <a:ln w="12700">
            <a:miter lim="400000"/>
          </a:ln>
        </p:spPr>
      </p:pic>
      <p:sp>
        <p:nvSpPr>
          <p:cNvPr id="636" name="Shape 636"/>
          <p:cNvSpPr/>
          <p:nvPr/>
        </p:nvSpPr>
        <p:spPr>
          <a:xfrm>
            <a:off x="17114336" y="-3693341"/>
            <a:ext cx="7429866" cy="9936557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637" name="Shape 637"/>
          <p:cNvSpPr/>
          <p:nvPr/>
        </p:nvSpPr>
        <p:spPr>
          <a:xfrm>
            <a:off x="13575092" y="9343945"/>
            <a:ext cx="7429867" cy="9936557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6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7114336" y="-3693341"/>
            <a:ext cx="7429866" cy="993655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13576642" y="9333784"/>
            <a:ext cx="7429866" cy="993655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42172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Tablet #2">
    <p:bg>
      <p:bgPr>
        <a:solidFill>
          <a:srgbClr val="2A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Shape 6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40" name="Shape 640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ln w="25400">
            <a:solidFill>
              <a:srgbClr val="A4947E"/>
            </a:solidFill>
            <a:miter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pic>
        <p:nvPicPr>
          <p:cNvPr id="650" name="iPad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28699" y="8253920"/>
            <a:ext cx="9080501" cy="12522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1" name="iPad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98533" y="-4811196"/>
            <a:ext cx="9080501" cy="12522201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7114336" y="-3693341"/>
            <a:ext cx="7429866" cy="993655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6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13576642" y="9333784"/>
            <a:ext cx="7429866" cy="993655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817870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able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iPad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5860979" y="-1796191"/>
            <a:ext cx="10043563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668" name="Shape 6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8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16896648" y="-611576"/>
            <a:ext cx="8215062" cy="1089164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66211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Summary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0250176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ablet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683" name="iPad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7892979" y="-1131919"/>
            <a:ext cx="8906178" cy="12162729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18810776" y="-79512"/>
            <a:ext cx="7281311" cy="967618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8598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ablet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689" name="iPad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6495979" y="1027081"/>
            <a:ext cx="8906178" cy="12162729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17397276" y="2076565"/>
            <a:ext cx="7281311" cy="967618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818239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ablet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70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710" name="iPad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164261" y="5699172"/>
            <a:ext cx="8740746" cy="12070553"/>
          </a:xfrm>
          <a:prstGeom prst="rect">
            <a:avLst/>
          </a:prstGeom>
          <a:ln w="12700">
            <a:miter lim="400000"/>
          </a:ln>
        </p:spPr>
      </p:pic>
      <p:pic>
        <p:nvPicPr>
          <p:cNvPr id="711" name="iPad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79575" y="5699172"/>
            <a:ext cx="8740746" cy="12070553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2288058" y="6772135"/>
            <a:ext cx="7201931" cy="956349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13785384" y="6772135"/>
            <a:ext cx="7201931" cy="956349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963997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Tablet #6 Black">
    <p:bg>
      <p:bgPr>
        <a:solidFill>
          <a:srgbClr val="2A2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Shape 7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715" name="Shape 715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ln w="25400">
            <a:solidFill>
              <a:srgbClr val="A4947E"/>
            </a:solidFill>
            <a:miter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pic>
        <p:nvPicPr>
          <p:cNvPr id="719" name="iPad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09698" y="5409615"/>
            <a:ext cx="9080501" cy="12522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20" name="iPad-Black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94383" y="5409615"/>
            <a:ext cx="9080501" cy="1252220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2150407" y="6486999"/>
            <a:ext cx="7485206" cy="995253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13613391" y="6477907"/>
            <a:ext cx="7485206" cy="995253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618719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Shape 7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725" name="Shape 725"/>
          <p:cNvSpPr/>
          <p:nvPr/>
        </p:nvSpPr>
        <p:spPr>
          <a:xfrm>
            <a:off x="12681759" y="12274805"/>
            <a:ext cx="2551075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-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Lorem ipsum</a:t>
            </a:r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10771756" y="1400293"/>
            <a:ext cx="5664200" cy="8356434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17003643" y="1372573"/>
            <a:ext cx="5664200" cy="8356434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4434397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7184146" y="5578056"/>
            <a:ext cx="4798924" cy="6991327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8" name="Espace réservé pour une image  4"/>
          <p:cNvSpPr>
            <a:spLocks noGrp="1"/>
          </p:cNvSpPr>
          <p:nvPr>
            <p:ph type="pic" sz="quarter" idx="18"/>
          </p:nvPr>
        </p:nvSpPr>
        <p:spPr>
          <a:xfrm>
            <a:off x="12504211" y="5567055"/>
            <a:ext cx="4798924" cy="6991327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9" name="Espace réservé pour une image  4"/>
          <p:cNvSpPr>
            <a:spLocks noGrp="1"/>
          </p:cNvSpPr>
          <p:nvPr>
            <p:ph type="pic" sz="quarter" idx="19"/>
          </p:nvPr>
        </p:nvSpPr>
        <p:spPr>
          <a:xfrm>
            <a:off x="17826795" y="5567054"/>
            <a:ext cx="4798924" cy="6991327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6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1861562" y="5578057"/>
            <a:ext cx="4798924" cy="6991327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34" name="Shape 7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735" name="Shape 735"/>
          <p:cNvSpPr/>
          <p:nvPr/>
        </p:nvSpPr>
        <p:spPr>
          <a:xfrm>
            <a:off x="12681759" y="12274805"/>
            <a:ext cx="2551075" cy="614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-Regular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Lorem ipsum</a:t>
            </a:r>
          </a:p>
        </p:txBody>
      </p:sp>
      <p:sp>
        <p:nvSpPr>
          <p:cNvPr id="737" name="Shape 737"/>
          <p:cNvSpPr/>
          <p:nvPr/>
        </p:nvSpPr>
        <p:spPr>
          <a:xfrm rot="16200000">
            <a:off x="2778375" y="8663247"/>
            <a:ext cx="2988441" cy="4836599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39" name="Shape 739"/>
          <p:cNvSpPr/>
          <p:nvPr/>
        </p:nvSpPr>
        <p:spPr>
          <a:xfrm rot="16200000">
            <a:off x="8086203" y="8656864"/>
            <a:ext cx="2988440" cy="4836599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41" name="Shape 741"/>
          <p:cNvSpPr/>
          <p:nvPr/>
        </p:nvSpPr>
        <p:spPr>
          <a:xfrm rot="16200000">
            <a:off x="13400402" y="8656864"/>
            <a:ext cx="2988440" cy="4836599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43" name="Shape 743"/>
          <p:cNvSpPr/>
          <p:nvPr/>
        </p:nvSpPr>
        <p:spPr>
          <a:xfrm rot="16200000">
            <a:off x="18714601" y="8656864"/>
            <a:ext cx="2988440" cy="4836599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069324377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  4"/>
          <p:cNvSpPr>
            <a:spLocks noGrp="1"/>
          </p:cNvSpPr>
          <p:nvPr>
            <p:ph type="pic" sz="quarter" idx="18"/>
          </p:nvPr>
        </p:nvSpPr>
        <p:spPr>
          <a:xfrm>
            <a:off x="6291529" y="233861"/>
            <a:ext cx="5922328" cy="1325567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pour une image  4"/>
          <p:cNvSpPr>
            <a:spLocks noGrp="1"/>
          </p:cNvSpPr>
          <p:nvPr>
            <p:ph type="pic" sz="quarter" idx="19"/>
          </p:nvPr>
        </p:nvSpPr>
        <p:spPr>
          <a:xfrm>
            <a:off x="12292623" y="233861"/>
            <a:ext cx="5922328" cy="1325567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4" name="Espace réservé pour une image  4"/>
          <p:cNvSpPr>
            <a:spLocks noGrp="1"/>
          </p:cNvSpPr>
          <p:nvPr>
            <p:ph type="pic" sz="quarter" idx="20"/>
          </p:nvPr>
        </p:nvSpPr>
        <p:spPr>
          <a:xfrm>
            <a:off x="18293718" y="233861"/>
            <a:ext cx="5922328" cy="1325567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290435" y="233861"/>
            <a:ext cx="5922328" cy="1325567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46" name="Shape 746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747" name="Shape 747"/>
          <p:cNvSpPr/>
          <p:nvPr/>
        </p:nvSpPr>
        <p:spPr>
          <a:xfrm rot="16200000">
            <a:off x="1285977" y="8560625"/>
            <a:ext cx="3902210" cy="5955613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49" name="Shape 749"/>
          <p:cNvSpPr/>
          <p:nvPr/>
        </p:nvSpPr>
        <p:spPr>
          <a:xfrm rot="16200000">
            <a:off x="7293078" y="8560625"/>
            <a:ext cx="3902210" cy="5955613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51" name="Shape 751"/>
          <p:cNvSpPr/>
          <p:nvPr/>
        </p:nvSpPr>
        <p:spPr>
          <a:xfrm rot="16200000">
            <a:off x="13302305" y="8560625"/>
            <a:ext cx="3902210" cy="5955613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53" name="Shape 753"/>
          <p:cNvSpPr/>
          <p:nvPr/>
        </p:nvSpPr>
        <p:spPr>
          <a:xfrm rot="16200000">
            <a:off x="19309407" y="8560625"/>
            <a:ext cx="3902210" cy="5955613"/>
          </a:xfrm>
          <a:prstGeom prst="rect">
            <a:avLst/>
          </a:prstGeom>
          <a:gradFill>
            <a:gsLst>
              <a:gs pos="0">
                <a:srgbClr val="292C34"/>
              </a:gs>
              <a:gs pos="100000">
                <a:srgbClr val="292C34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769119612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3048000" y="0"/>
            <a:ext cx="18288000" cy="7019926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800">
                <a:solidFill>
                  <a:srgbClr val="A4947E"/>
                </a:solidFill>
              </a:rPr>
              <a:t>Texte du titre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3048000" y="7204075"/>
            <a:ext cx="18288000" cy="651192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600">
                <a:latin typeface="+mj-lt"/>
                <a:ea typeface="+mj-ea"/>
                <a:cs typeface="+mj-cs"/>
                <a:sym typeface="Montserrat-Regular"/>
              </a:defRPr>
            </a:lvl1pPr>
            <a:lvl2pPr marL="0" indent="457200">
              <a:buSzTx/>
              <a:buFontTx/>
              <a:buNone/>
              <a:defRPr sz="3600">
                <a:latin typeface="+mj-lt"/>
                <a:ea typeface="+mj-ea"/>
                <a:cs typeface="+mj-cs"/>
                <a:sym typeface="Montserrat-Regular"/>
              </a:defRPr>
            </a:lvl2pPr>
            <a:lvl3pPr marL="0" indent="914400">
              <a:buSzTx/>
              <a:buFontTx/>
              <a:buNone/>
              <a:defRPr sz="3600">
                <a:latin typeface="+mj-lt"/>
                <a:ea typeface="+mj-ea"/>
                <a:cs typeface="+mj-cs"/>
                <a:sym typeface="Montserrat-Regular"/>
              </a:defRPr>
            </a:lvl3pPr>
            <a:lvl4pPr marL="0" indent="1371600">
              <a:buSzTx/>
              <a:buFontTx/>
              <a:buNone/>
              <a:defRPr sz="3600">
                <a:latin typeface="+mj-lt"/>
                <a:ea typeface="+mj-ea"/>
                <a:cs typeface="+mj-cs"/>
                <a:sym typeface="Montserrat-Regular"/>
              </a:defRPr>
            </a:lvl4pPr>
            <a:lvl5pPr marL="0" indent="1828800">
              <a:buSzTx/>
              <a:buFontTx/>
              <a:buNone/>
              <a:defRPr sz="3600">
                <a:latin typeface="+mj-lt"/>
                <a:ea typeface="+mj-ea"/>
                <a:cs typeface="+mj-cs"/>
                <a:sym typeface="Montserrat-Regular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Texte niveau 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Texte niveau 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Texte niveau 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Texte niveau 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Texte niveau 5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845526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Lef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" name="Espace réservé pour une image  4"/>
          <p:cNvSpPr>
            <a:spLocks noGrp="1"/>
          </p:cNvSpPr>
          <p:nvPr>
            <p:ph type="pic" sz="quarter" idx="10"/>
          </p:nvPr>
        </p:nvSpPr>
        <p:spPr>
          <a:xfrm>
            <a:off x="254000" y="273785"/>
            <a:ext cx="14491105" cy="1317678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12265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4"/>
          <p:cNvSpPr>
            <a:spLocks noGrp="1"/>
          </p:cNvSpPr>
          <p:nvPr>
            <p:ph type="pic" sz="quarter" idx="10"/>
          </p:nvPr>
        </p:nvSpPr>
        <p:spPr>
          <a:xfrm>
            <a:off x="1715133" y="1820910"/>
            <a:ext cx="14483542" cy="1000165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A7A7A7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20" name="Shape 120"/>
          <p:cNvSpPr/>
          <p:nvPr/>
        </p:nvSpPr>
        <p:spPr>
          <a:xfrm>
            <a:off x="11144892" y="2787248"/>
            <a:ext cx="11750953" cy="82710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27000" dir="5400000" rotWithShape="0">
              <a:srgbClr val="000000">
                <a:alpha val="30676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024937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#3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4"/>
          <p:cNvSpPr>
            <a:spLocks noGrp="1"/>
          </p:cNvSpPr>
          <p:nvPr>
            <p:ph type="pic" sz="quarter" idx="10"/>
          </p:nvPr>
        </p:nvSpPr>
        <p:spPr>
          <a:xfrm>
            <a:off x="8131484" y="1820910"/>
            <a:ext cx="14483542" cy="1000165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1714800" y="2787248"/>
            <a:ext cx="11750953" cy="82710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27000" dir="5400000" rotWithShape="0">
              <a:srgbClr val="000000">
                <a:alpha val="30676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161402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id Imag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33" name="Shape 1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5" name="Espace réservé pour une image  4"/>
          <p:cNvSpPr>
            <a:spLocks noGrp="1"/>
          </p:cNvSpPr>
          <p:nvPr>
            <p:ph type="pic" sz="quarter" idx="10"/>
          </p:nvPr>
        </p:nvSpPr>
        <p:spPr>
          <a:xfrm>
            <a:off x="254000" y="251767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  4"/>
          <p:cNvSpPr>
            <a:spLocks noGrp="1"/>
          </p:cNvSpPr>
          <p:nvPr>
            <p:ph type="pic" sz="quarter" idx="11"/>
          </p:nvPr>
        </p:nvSpPr>
        <p:spPr>
          <a:xfrm>
            <a:off x="8275059" y="235726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  4"/>
          <p:cNvSpPr>
            <a:spLocks noGrp="1"/>
          </p:cNvSpPr>
          <p:nvPr>
            <p:ph type="pic" sz="quarter" idx="12"/>
          </p:nvPr>
        </p:nvSpPr>
        <p:spPr>
          <a:xfrm>
            <a:off x="16320181" y="243748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  4"/>
          <p:cNvSpPr>
            <a:spLocks noGrp="1"/>
          </p:cNvSpPr>
          <p:nvPr>
            <p:ph type="pic" sz="quarter" idx="13"/>
          </p:nvPr>
        </p:nvSpPr>
        <p:spPr>
          <a:xfrm>
            <a:off x="262022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0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8283081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6328203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  4"/>
          <p:cNvSpPr>
            <a:spLocks noGrp="1"/>
          </p:cNvSpPr>
          <p:nvPr>
            <p:ph type="pic" sz="quarter" idx="16"/>
          </p:nvPr>
        </p:nvSpPr>
        <p:spPr>
          <a:xfrm>
            <a:off x="270044" y="9195232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3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8291103" y="9179191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  4"/>
          <p:cNvSpPr>
            <a:spLocks noGrp="1"/>
          </p:cNvSpPr>
          <p:nvPr>
            <p:ph type="pic" sz="quarter" idx="18"/>
          </p:nvPr>
        </p:nvSpPr>
        <p:spPr>
          <a:xfrm>
            <a:off x="16336225" y="9187213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9578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id Imag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8" name="Espace réservé pour une image  4"/>
          <p:cNvSpPr>
            <a:spLocks noGrp="1"/>
          </p:cNvSpPr>
          <p:nvPr>
            <p:ph type="pic" sz="quarter" idx="12"/>
          </p:nvPr>
        </p:nvSpPr>
        <p:spPr>
          <a:xfrm>
            <a:off x="16320181" y="243748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6328203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0" name="Espace réservé pour une image  4"/>
          <p:cNvSpPr>
            <a:spLocks noGrp="1"/>
          </p:cNvSpPr>
          <p:nvPr>
            <p:ph type="pic" sz="quarter" idx="18"/>
          </p:nvPr>
        </p:nvSpPr>
        <p:spPr>
          <a:xfrm>
            <a:off x="16336225" y="9187213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0"/>
          </p:nvPr>
        </p:nvSpPr>
        <p:spPr>
          <a:xfrm>
            <a:off x="254000" y="224039"/>
            <a:ext cx="15900400" cy="1322048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39" name="Shape 139"/>
          <p:cNvSpPr/>
          <p:nvPr/>
        </p:nvSpPr>
        <p:spPr>
          <a:xfrm>
            <a:off x="271641" y="8405691"/>
            <a:ext cx="5086270" cy="5086270"/>
          </a:xfrm>
          <a:prstGeom prst="rect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08718708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id Imag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45" name="Shape 145"/>
          <p:cNvSpPr/>
          <p:nvPr/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888888"/>
                </a:solidFill>
              </a:rPr>
              <a:t>￼</a:t>
            </a:r>
          </a:p>
        </p:txBody>
      </p:sp>
      <p:sp>
        <p:nvSpPr>
          <p:cNvPr id="146" name="Shape 146"/>
          <p:cNvSpPr/>
          <p:nvPr/>
        </p:nvSpPr>
        <p:spPr>
          <a:xfrm>
            <a:off x="262845" y="246677"/>
            <a:ext cx="7828262" cy="13197245"/>
          </a:xfrm>
          <a:prstGeom prst="rect">
            <a:avLst/>
          </a:prstGeom>
          <a:solidFill>
            <a:srgbClr val="A4947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50" name="Shape 150"/>
          <p:cNvSpPr/>
          <p:nvPr/>
        </p:nvSpPr>
        <p:spPr>
          <a:xfrm>
            <a:off x="1683490" y="11633872"/>
            <a:ext cx="4986972" cy="187433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algn="ctr" defTabSz="896111">
              <a:lnSpc>
                <a:spcPct val="80000"/>
              </a:lnSpc>
              <a:defRPr sz="4312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312">
                <a:solidFill>
                  <a:srgbClr val="FFFFFF"/>
                </a:solidFill>
              </a:rPr>
              <a:t>The most beautiful presentation</a:t>
            </a:r>
          </a:p>
        </p:txBody>
      </p:sp>
      <p:sp>
        <p:nvSpPr>
          <p:cNvPr id="10" name="Espace réservé pour une image  4"/>
          <p:cNvSpPr>
            <a:spLocks noGrp="1"/>
          </p:cNvSpPr>
          <p:nvPr>
            <p:ph type="pic" sz="quarter" idx="11"/>
          </p:nvPr>
        </p:nvSpPr>
        <p:spPr>
          <a:xfrm>
            <a:off x="8275059" y="235726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  4"/>
          <p:cNvSpPr>
            <a:spLocks noGrp="1"/>
          </p:cNvSpPr>
          <p:nvPr>
            <p:ph type="pic" sz="quarter" idx="12"/>
          </p:nvPr>
        </p:nvSpPr>
        <p:spPr>
          <a:xfrm>
            <a:off x="16320181" y="243748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  4"/>
          <p:cNvSpPr>
            <a:spLocks noGrp="1"/>
          </p:cNvSpPr>
          <p:nvPr>
            <p:ph type="pic" sz="quarter" idx="14"/>
          </p:nvPr>
        </p:nvSpPr>
        <p:spPr>
          <a:xfrm>
            <a:off x="8283081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3" name="Espace réservé pour une image  4"/>
          <p:cNvSpPr>
            <a:spLocks noGrp="1"/>
          </p:cNvSpPr>
          <p:nvPr>
            <p:ph type="pic" sz="quarter" idx="15"/>
          </p:nvPr>
        </p:nvSpPr>
        <p:spPr>
          <a:xfrm>
            <a:off x="16328203" y="4727510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  4"/>
          <p:cNvSpPr>
            <a:spLocks noGrp="1"/>
          </p:cNvSpPr>
          <p:nvPr>
            <p:ph type="pic" sz="quarter" idx="17"/>
          </p:nvPr>
        </p:nvSpPr>
        <p:spPr>
          <a:xfrm>
            <a:off x="8291103" y="9179191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pour une image  4"/>
          <p:cNvSpPr>
            <a:spLocks noGrp="1"/>
          </p:cNvSpPr>
          <p:nvPr>
            <p:ph type="pic" sz="quarter" idx="18"/>
          </p:nvPr>
        </p:nvSpPr>
        <p:spPr>
          <a:xfrm>
            <a:off x="16336225" y="9187213"/>
            <a:ext cx="7823200" cy="42672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03661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54000" y="251767"/>
            <a:ext cx="23876000" cy="1321246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/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676400" y="460375"/>
            <a:ext cx="21031200" cy="31908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800">
                <a:solidFill>
                  <a:srgbClr val="A4947E"/>
                </a:solidFill>
              </a:rPr>
              <a:t>Texte du titre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1006475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535353"/>
                </a:solidFill>
              </a:rPr>
              <a:t>Texte niveau 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535353"/>
                </a:solidFill>
              </a:rPr>
              <a:t>Texte niveau 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535353"/>
                </a:solidFill>
              </a:rPr>
              <a:t>Texte niveau 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535353"/>
                </a:solidFill>
              </a:rPr>
              <a:t>Texte niveau 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535353"/>
                </a:solidFill>
              </a:rPr>
              <a:t>Texte niveau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ln w="25400">
            <a:miter lim="400000"/>
          </a:ln>
        </p:spPr>
        <p:txBody>
          <a:bodyPr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  <p:sldLayoutId id="2147483767" r:id="rId30"/>
    <p:sldLayoutId id="2147483768" r:id="rId31"/>
    <p:sldLayoutId id="2147483769" r:id="rId32"/>
    <p:sldLayoutId id="2147483770" r:id="rId33"/>
    <p:sldLayoutId id="2147483771" r:id="rId34"/>
    <p:sldLayoutId id="2147483772" r:id="rId35"/>
    <p:sldLayoutId id="2147483773" r:id="rId36"/>
    <p:sldLayoutId id="2147483774" r:id="rId37"/>
  </p:sldLayoutIdLst>
  <p:transition spd="med"/>
  <p:txStyles>
    <p:titleStyle>
      <a:lvl1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1pPr>
      <a:lvl2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2pPr>
      <a:lvl3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3pPr>
      <a:lvl4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4pPr>
      <a:lvl5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5pPr>
      <a:lvl6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6pPr>
      <a:lvl7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7pPr>
      <a:lvl8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8pPr>
      <a:lvl9pPr>
        <a:lnSpc>
          <a:spcPct val="90000"/>
        </a:lnSpc>
        <a:defRPr sz="8800">
          <a:solidFill>
            <a:srgbClr val="A4947E"/>
          </a:solidFill>
          <a:latin typeface="Lora"/>
          <a:ea typeface="Lora"/>
          <a:cs typeface="Lora"/>
          <a:sym typeface="Lora"/>
        </a:defRPr>
      </a:lvl9pPr>
    </p:titleStyle>
    <p:bodyStyle>
      <a:lvl1pPr marL="457200" indent="-4572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1pPr>
      <a:lvl2pPr marL="990600" indent="-5334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2pPr>
      <a:lvl3pPr marL="1554479" indent="-640079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3pPr>
      <a:lvl4pPr marL="2082800" indent="-7112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4pPr>
      <a:lvl5pPr marL="2540000" indent="-7112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5pPr>
      <a:lvl6pPr marL="2997200" indent="-7112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6pPr>
      <a:lvl7pPr marL="3454400" indent="-7112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7pPr>
      <a:lvl8pPr marL="3911600" indent="-7112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8pPr>
      <a:lvl9pPr marL="4368800" indent="-711200">
        <a:lnSpc>
          <a:spcPct val="90000"/>
        </a:lnSpc>
        <a:spcBef>
          <a:spcPts val="1000"/>
        </a:spcBef>
        <a:buSzPct val="100000"/>
        <a:buFont typeface="Arial"/>
        <a:buChar char="•"/>
        <a:defRPr sz="5600">
          <a:solidFill>
            <a:srgbClr val="535353"/>
          </a:solidFill>
          <a:latin typeface="Lora"/>
          <a:ea typeface="Lora"/>
          <a:cs typeface="Lora"/>
          <a:sym typeface="Lora"/>
        </a:defRPr>
      </a:lvl9pPr>
    </p:bodyStyle>
    <p:otherStyle>
      <a:lvl1pPr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Shape 9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2400" smtClean="0">
                <a:solidFill>
                  <a:srgbClr val="888888"/>
                </a:solidFill>
              </a:rPr>
              <a:t>1</a:t>
            </a:fld>
            <a:endParaRPr sz="2400">
              <a:solidFill>
                <a:srgbClr val="888888"/>
              </a:solidFill>
            </a:endParaRPr>
          </a:p>
        </p:txBody>
      </p:sp>
      <p:sp>
        <p:nvSpPr>
          <p:cNvPr id="945" name="Shape 945"/>
          <p:cNvSpPr/>
          <p:nvPr/>
        </p:nvSpPr>
        <p:spPr>
          <a:xfrm>
            <a:off x="15523028" y="213696"/>
            <a:ext cx="8632619" cy="132124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009" y="16"/>
                </a:moveTo>
                <a:lnTo>
                  <a:pt x="21600" y="0"/>
                </a:lnTo>
                <a:lnTo>
                  <a:pt x="21545" y="21600"/>
                </a:lnTo>
                <a:cubicBezTo>
                  <a:pt x="18884" y="21600"/>
                  <a:pt x="16223" y="21600"/>
                  <a:pt x="13562" y="21600"/>
                </a:cubicBezTo>
                <a:cubicBezTo>
                  <a:pt x="9042" y="21600"/>
                  <a:pt x="4521" y="21600"/>
                  <a:pt x="0" y="21600"/>
                </a:cubicBezTo>
                <a:lnTo>
                  <a:pt x="10009" y="16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12700">
            <a:noFill/>
            <a:miter lim="400000"/>
          </a:ln>
        </p:spPr>
        <p:txBody>
          <a:bodyPr lIns="0" tIns="0" rIns="0" bIns="0"/>
          <a:lstStyle/>
          <a:p>
            <a:pPr lvl="0" defTabSz="457200">
              <a:defRPr sz="2800">
                <a:solidFill>
                  <a:srgbClr val="535353"/>
                </a:solidFill>
                <a:uFill>
                  <a:solidFill>
                    <a:srgbClr val="011480"/>
                  </a:solidFill>
                </a:uFill>
                <a:latin typeface="+mj-lt"/>
                <a:ea typeface="+mj-ea"/>
                <a:cs typeface="+mj-cs"/>
                <a:sym typeface="Montserrat-Regular"/>
              </a:defRPr>
            </a:pPr>
            <a:endParaRPr/>
          </a:p>
        </p:txBody>
      </p:sp>
      <p:sp>
        <p:nvSpPr>
          <p:cNvPr id="947" name="Shape 947"/>
          <p:cNvSpPr/>
          <p:nvPr/>
        </p:nvSpPr>
        <p:spPr>
          <a:xfrm>
            <a:off x="21744265" y="12486981"/>
            <a:ext cx="1047245" cy="1"/>
          </a:xfrm>
          <a:prstGeom prst="line">
            <a:avLst/>
          </a:prstGeom>
          <a:ln w="50800">
            <a:solidFill>
              <a:srgbClr val="FFFFFF"/>
            </a:solidFill>
            <a:miter/>
            <a:tailEnd type="arrow"/>
          </a:ln>
        </p:spPr>
        <p:txBody>
          <a:bodyPr lIns="0" tIns="0" rIns="0" bIns="0"/>
          <a:lstStyle/>
          <a:p>
            <a:pPr lvl="0" defTabSz="457200">
              <a:defRPr sz="2800">
                <a:solidFill>
                  <a:srgbClr val="535353"/>
                </a:solidFill>
                <a:uFill>
                  <a:solidFill>
                    <a:srgbClr val="011480"/>
                  </a:solidFill>
                </a:uFill>
                <a:latin typeface="+mj-lt"/>
                <a:ea typeface="+mj-ea"/>
                <a:cs typeface="+mj-cs"/>
                <a:sym typeface="Montserrat-Regular"/>
              </a:defRPr>
            </a:pPr>
            <a:endParaRPr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421917DD-8491-4726-BFF7-905471CF2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9054ECC-CE47-48CE-8658-4EAA5E4AD142}"/>
              </a:ext>
            </a:extLst>
          </p:cNvPr>
          <p:cNvSpPr txBox="1"/>
          <p:nvPr/>
        </p:nvSpPr>
        <p:spPr>
          <a:xfrm>
            <a:off x="1367455" y="7114180"/>
            <a:ext cx="17199428" cy="4370425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000" dirty="0">
                <a:solidFill>
                  <a:srgbClr val="000000"/>
                </a:solidFill>
              </a:rPr>
              <a:t>Based on paper: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000" i="1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000" i="1" dirty="0">
                <a:solidFill>
                  <a:srgbClr val="000000"/>
                </a:solidFill>
              </a:rPr>
              <a:t>Pulsar electrodynamics inferred from frequency-dependent</a:t>
            </a:r>
          </a:p>
          <a:p>
            <a:pPr algn="l" rtl="0" latinLnBrk="1" hangingPunct="0"/>
            <a:r>
              <a:rPr lang="en-US" altLang="zh-CN" sz="4000" i="1" dirty="0">
                <a:solidFill>
                  <a:srgbClr val="000000"/>
                </a:solidFill>
              </a:rPr>
              <a:t>circular polarization diversity </a:t>
            </a:r>
            <a:r>
              <a:rPr lang="en-US" altLang="zh-CN" sz="4000" dirty="0">
                <a:solidFill>
                  <a:srgbClr val="000000"/>
                </a:solidFill>
              </a:rPr>
              <a:t>(2026, </a:t>
            </a:r>
            <a:r>
              <a:rPr lang="en-US" altLang="zh-CN" sz="4000" i="1" dirty="0">
                <a:solidFill>
                  <a:srgbClr val="000000"/>
                </a:solidFill>
              </a:rPr>
              <a:t>A&amp;A</a:t>
            </a:r>
            <a:r>
              <a:rPr lang="en-US" altLang="zh-CN" sz="4000" dirty="0">
                <a:solidFill>
                  <a:srgbClr val="000000"/>
                </a:solidFill>
              </a:rPr>
              <a:t>, 710, A282)</a:t>
            </a:r>
          </a:p>
          <a:p>
            <a:pPr algn="l" rtl="0" latinLnBrk="1" hangingPunct="0"/>
            <a:endParaRPr lang="en-US" altLang="zh-CN" sz="4000" i="1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Shunshun Cao, </a:t>
            </a:r>
            <a:r>
              <a:rPr lang="en-US" altLang="zh-CN" dirty="0" err="1">
                <a:solidFill>
                  <a:srgbClr val="000000"/>
                </a:solidFill>
              </a:rPr>
              <a:t>Yanjun</a:t>
            </a:r>
            <a:r>
              <a:rPr lang="en-US" altLang="zh-CN" dirty="0">
                <a:solidFill>
                  <a:srgbClr val="000000"/>
                </a:solidFill>
              </a:rPr>
              <a:t> Guo, </a:t>
            </a:r>
            <a:r>
              <a:rPr lang="en-US" altLang="zh-CN" dirty="0" err="1">
                <a:solidFill>
                  <a:srgbClr val="000000"/>
                </a:solidFill>
              </a:rPr>
              <a:t>Jinchen</a:t>
            </a:r>
            <a:r>
              <a:rPr lang="en-US" altLang="zh-CN" dirty="0">
                <a:solidFill>
                  <a:srgbClr val="000000"/>
                </a:solidFill>
              </a:rPr>
              <a:t> Jiang,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 err="1">
                <a:solidFill>
                  <a:srgbClr val="000000"/>
                </a:solidFill>
              </a:rPr>
              <a:t>Kejia</a:t>
            </a:r>
            <a:r>
              <a:rPr lang="en-US" altLang="zh-CN" dirty="0">
                <a:solidFill>
                  <a:srgbClr val="000000"/>
                </a:solidFill>
              </a:rPr>
              <a:t> Lee, </a:t>
            </a:r>
            <a:r>
              <a:rPr lang="en-US" altLang="zh-CN" dirty="0" err="1">
                <a:solidFill>
                  <a:srgbClr val="000000"/>
                </a:solidFill>
              </a:rPr>
              <a:t>Weiyang</a:t>
            </a:r>
            <a:r>
              <a:rPr lang="en-US" altLang="zh-CN" dirty="0">
                <a:solidFill>
                  <a:srgbClr val="000000"/>
                </a:solidFill>
              </a:rPr>
              <a:t> Wang, </a:t>
            </a:r>
            <a:r>
              <a:rPr lang="en-US" altLang="zh-CN" dirty="0" err="1">
                <a:solidFill>
                  <a:srgbClr val="000000"/>
                </a:solidFill>
              </a:rPr>
              <a:t>Renxin</a:t>
            </a:r>
            <a:r>
              <a:rPr lang="en-US" altLang="zh-CN" dirty="0">
                <a:solidFill>
                  <a:srgbClr val="000000"/>
                </a:solidFill>
              </a:rPr>
              <a:t> Xu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9DD8E06-B392-4D32-97FE-471C9D83452F}"/>
              </a:ext>
            </a:extLst>
          </p:cNvPr>
          <p:cNvSpPr/>
          <p:nvPr/>
        </p:nvSpPr>
        <p:spPr>
          <a:xfrm>
            <a:off x="1182398" y="2669707"/>
            <a:ext cx="15802724" cy="36317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500" b="1" dirty="0"/>
              <a:t>Diagnostics of Pulsar</a:t>
            </a:r>
          </a:p>
          <a:p>
            <a:pPr algn="ctr"/>
            <a:r>
              <a:rPr lang="en-US" altLang="zh-CN" sz="11500" b="1" dirty="0"/>
              <a:t>Magnetospheric Plasmas</a:t>
            </a:r>
            <a:endParaRPr lang="zh-CN" altLang="en-US" sz="11500" b="1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8D54E34-9E59-43BD-82AB-70AC46692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DCD7932-B347-4FDE-907D-3F8A9E7830A6}"/>
              </a:ext>
            </a:extLst>
          </p:cNvPr>
          <p:cNvSpPr txBox="1"/>
          <p:nvPr/>
        </p:nvSpPr>
        <p:spPr>
          <a:xfrm>
            <a:off x="17515117" y="8000575"/>
            <a:ext cx="6281057" cy="3724094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5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Shunshun Cao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400" dirty="0">
                <a:solidFill>
                  <a:srgbClr val="000000"/>
                </a:solidFill>
              </a:rPr>
              <a:t>Peking University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School of Physics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Department of Astro</a:t>
            </a:r>
            <a:r>
              <a:rPr lang="en-US" altLang="zh-CN" sz="4400" dirty="0">
                <a:solidFill>
                  <a:srgbClr val="000000"/>
                </a:solidFill>
              </a:rPr>
              <a:t>nomy</a:t>
            </a:r>
            <a:endParaRPr kumimoji="0" lang="zh-CN" altLang="en-US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10</a:t>
            </a:fld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2F43F9B-37CA-440A-A7FD-0E4C5D4694DE}"/>
                  </a:ext>
                </a:extLst>
              </p:cNvPr>
              <p:cNvSpPr txBox="1"/>
              <p:nvPr/>
            </p:nvSpPr>
            <p:spPr>
              <a:xfrm>
                <a:off x="641078" y="943589"/>
                <a:ext cx="23101837" cy="100540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</a:t>
                </a:r>
                <a:r>
                  <a:rPr lang="zh-CN" altLang="en-US" sz="48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4800" dirty="0">
                    <a:solidFill>
                      <a:srgbClr val="000000"/>
                    </a:solidFill>
                  </a:rPr>
                  <a:t>and</a:t>
                </a:r>
                <a:r>
                  <a:rPr lang="zh-CN" altLang="en-US" sz="48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  <a:r>
                  <a:rPr lang="zh-CN" altLang="en-US" sz="48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4800" dirty="0">
                    <a:solidFill>
                      <a:srgbClr val="000000"/>
                    </a:solidFill>
                  </a:rPr>
                  <a:t>inferred</a:t>
                </a:r>
                <a:r>
                  <a:rPr lang="zh-CN" altLang="en-US" sz="48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4800" dirty="0">
                    <a:solidFill>
                      <a:srgbClr val="000000"/>
                    </a:solidFill>
                  </a:rPr>
                  <a:t>from fitting 679 pulses of B0301+19: </a:t>
                </a:r>
                <a14:m>
                  <m:oMath xmlns:m="http://schemas.openxmlformats.org/officeDocument/2006/math">
                    <m:r>
                      <a:rPr lang="zh-CN" altLang="en-US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𝜅</m:t>
                    </m:r>
                    <m:r>
                      <a:rPr lang="en-US" altLang="zh-C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sSup>
                      <m:sSupPr>
                        <m:ctrlP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4800" dirty="0">
                    <a:solidFill>
                      <a:srgbClr val="0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zh-CN" altLang="en-US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𝛾</m:t>
                    </m:r>
                    <m:r>
                      <a:rPr lang="en-US" altLang="zh-C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sSup>
                      <m:sSupPr>
                        <m:ctrlP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altLang="zh-CN" sz="4800" dirty="0">
                    <a:solidFill>
                      <a:srgbClr val="000000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2F43F9B-37CA-440A-A7FD-0E4C5D469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78" y="943589"/>
                <a:ext cx="23101837" cy="1005401"/>
              </a:xfrm>
              <a:prstGeom prst="rect">
                <a:avLst/>
              </a:prstGeom>
              <a:blipFill>
                <a:blip r:embed="rId3"/>
                <a:stretch>
                  <a:fillRect l="-1187" t="-7273" b="-22424"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91859A0-FC2F-46F6-9D50-A374704FFF66}"/>
                  </a:ext>
                </a:extLst>
              </p:cNvPr>
              <p:cNvSpPr txBox="1"/>
              <p:nvPr/>
            </p:nvSpPr>
            <p:spPr>
              <a:xfrm>
                <a:off x="641079" y="2368343"/>
                <a:ext cx="23101837" cy="1085425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</a:t>
                </a:r>
                <a:r>
                  <a:rPr lang="en-US" altLang="zh-CN" sz="4800" dirty="0" err="1">
                    <a:solidFill>
                      <a:srgbClr val="000000"/>
                    </a:solidFill>
                  </a:rPr>
                  <a:t>·</a:t>
                </a:r>
                <a:r>
                  <a:rPr lang="en-US" altLang="zh-CN" sz="48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  <a:r>
                  <a:rPr lang="zh-CN" altLang="en-US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48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is the normalized particle energy density (</a:t>
                </a:r>
                <a14:m>
                  <m:oMath xmlns:m="http://schemas.openxmlformats.org/officeDocument/2006/math">
                    <m:r>
                      <a:rPr lang="zh-CN" altLang="en-US" sz="4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𝜅</m:t>
                    </m:r>
                    <m:sSub>
                      <m:sSubPr>
                        <m:ctrlPr>
                          <a:rPr lang="en-US" altLang="zh-CN" sz="4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48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GJ</m:t>
                        </m:r>
                      </m:sub>
                    </m:sSub>
                    <m:r>
                      <a:rPr lang="en-US" altLang="zh-CN" sz="4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∙</m:t>
                    </m:r>
                    <m:sSub>
                      <m:sSubPr>
                        <m:ctrlPr>
                          <a:rPr lang="en-US" altLang="zh-CN" sz="4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zh-CN" altLang="en-US" sz="4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𝛾</m:t>
                        </m:r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en-US" altLang="zh-CN" sz="4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48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r>
                  <a:rPr lang="en-US" altLang="zh-CN" sz="48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should be constrained by polar cap acceleration electric potential.</a:t>
                </a: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L="685800" marR="0" indent="-68580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è"/>
                  <a:tabLst/>
                </a:pPr>
                <a:endParaRPr lang="en-US" altLang="zh-CN" sz="48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endParaRPr>
              </a:p>
              <a:p>
                <a:pPr marR="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</a:pPr>
                <a:r>
                  <a:rPr lang="en-US" altLang="zh-CN" sz="4800" dirty="0">
                    <a:solidFill>
                      <a:srgbClr val="1313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Colored</a:t>
                </a:r>
                <a:r>
                  <a:rPr lang="en-US" altLang="zh-CN" sz="48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 </a:t>
                </a:r>
                <a:r>
                  <a:rPr lang="en-US" altLang="zh-CN" sz="4800" dirty="0">
                    <a:solidFill>
                      <a:srgbClr val="00B05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vertical</a:t>
                </a:r>
                <a:r>
                  <a:rPr lang="en-US" altLang="zh-CN" sz="48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 </a:t>
                </a:r>
                <a:r>
                  <a:rPr lang="en-US" altLang="zh-CN" sz="48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lines</a:t>
                </a:r>
                <a:r>
                  <a:rPr lang="en-US" altLang="zh-CN" sz="48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 modeled acceleration potential</a:t>
                </a:r>
              </a:p>
              <a:p>
                <a:pPr marR="0" algn="l" defTabSz="914400" rtl="0" fontAlgn="auto" latinLnBrk="1" hangingPunct="0">
                  <a:lnSpc>
                    <a:spcPts val="6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</a:pP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(Ruderman &amp; Sutherland 1975, </a:t>
                </a:r>
                <a:r>
                  <a:rPr lang="en-US" altLang="zh-CN" sz="4800" dirty="0" err="1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Arons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 &amp; </a:t>
                </a:r>
                <a:r>
                  <a:rPr lang="en-US" altLang="zh-CN" sz="4800" dirty="0" err="1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Scharlemann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 1979, …)</a:t>
                </a:r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91859A0-FC2F-46F6-9D50-A374704FF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79" y="2368343"/>
                <a:ext cx="23101837" cy="10854251"/>
              </a:xfrm>
              <a:prstGeom prst="rect">
                <a:avLst/>
              </a:prstGeom>
              <a:blipFill>
                <a:blip r:embed="rId4"/>
                <a:stretch>
                  <a:fillRect l="-1187" t="-730" b="-1236"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A707BCCC-3EE1-4973-A277-7D54DCB22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556" y="4457701"/>
            <a:ext cx="10986437" cy="667553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F1828895-6378-49E8-9335-2B3848BF8AFB}"/>
              </a:ext>
            </a:extLst>
          </p:cNvPr>
          <p:cNvSpPr/>
          <p:nvPr/>
        </p:nvSpPr>
        <p:spPr>
          <a:xfrm>
            <a:off x="17969932" y="12122211"/>
            <a:ext cx="48461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solidFill>
                  <a:srgbClr val="000000"/>
                </a:solidFill>
              </a:rPr>
              <a:t>Cao et al. 2026 </a:t>
            </a:r>
            <a:r>
              <a:rPr lang="en-US" altLang="zh-CN" sz="4400" b="1" i="1" dirty="0">
                <a:solidFill>
                  <a:srgbClr val="000000"/>
                </a:solidFill>
              </a:rPr>
              <a:t>A&amp;A</a:t>
            </a:r>
            <a:endParaRPr lang="zh-CN" altLang="en-US" sz="4400" b="1" i="1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E351184-2656-4EBA-9784-3ECCF01D68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64982" y="11547607"/>
            <a:ext cx="2029218" cy="51784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DC1A38C-5D99-4F41-B281-C2A4CAFA55E2}"/>
              </a:ext>
            </a:extLst>
          </p:cNvPr>
          <p:cNvSpPr txBox="1"/>
          <p:nvPr/>
        </p:nvSpPr>
        <p:spPr>
          <a:xfrm>
            <a:off x="13325287" y="6353405"/>
            <a:ext cx="5486400" cy="2400655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Particle energy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involved in </a:t>
            </a:r>
            <a:r>
              <a:rPr lang="en-US" altLang="zh-CN" sz="4800" b="1" dirty="0">
                <a:solidFill>
                  <a:srgbClr val="000000"/>
                </a:solidFill>
              </a:rPr>
              <a:t>radio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emission processes</a:t>
            </a:r>
            <a:endParaRPr kumimoji="0" lang="zh-CN" altLang="en-US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E6FB589-6DCD-4332-AF94-E1B3F8B43F81}"/>
              </a:ext>
            </a:extLst>
          </p:cNvPr>
          <p:cNvSpPr txBox="1"/>
          <p:nvPr/>
        </p:nvSpPr>
        <p:spPr>
          <a:xfrm>
            <a:off x="19300371" y="6596742"/>
            <a:ext cx="4931229" cy="1661991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b="1" dirty="0">
                <a:solidFill>
                  <a:srgbClr val="000000"/>
                </a:solidFill>
              </a:rPr>
              <a:t>Polar cap </a:t>
            </a:r>
            <a:r>
              <a:rPr lang="en-US" altLang="zh-CN" sz="4800" dirty="0">
                <a:solidFill>
                  <a:srgbClr val="000000"/>
                </a:solidFill>
              </a:rPr>
              <a:t>electric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potential energy</a:t>
            </a:r>
            <a:endParaRPr kumimoji="0" lang="zh-CN" altLang="en-US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D72C36-C79E-4466-B896-417D7E70A7AE}"/>
              </a:ext>
            </a:extLst>
          </p:cNvPr>
          <p:cNvSpPr txBox="1"/>
          <p:nvPr/>
        </p:nvSpPr>
        <p:spPr>
          <a:xfrm>
            <a:off x="18092057" y="6960123"/>
            <a:ext cx="1208314" cy="1107994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6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&lt;&lt;</a:t>
            </a:r>
            <a:endParaRPr kumimoji="0" lang="zh-CN" altLang="en-US" sz="6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958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11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C2085BF-082F-43CA-8141-73238216068A}"/>
              </a:ext>
            </a:extLst>
          </p:cNvPr>
          <p:cNvSpPr txBox="1"/>
          <p:nvPr/>
        </p:nvSpPr>
        <p:spPr>
          <a:xfrm>
            <a:off x="1255850" y="5975285"/>
            <a:ext cx="21872300" cy="6432528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5400" b="1" dirty="0">
                <a:solidFill>
                  <a:srgbClr val="000000"/>
                </a:solidFill>
              </a:rPr>
              <a:t>Conclusion</a:t>
            </a:r>
            <a:r>
              <a:rPr lang="zh-CN" altLang="en-US" sz="5400" b="1" dirty="0">
                <a:solidFill>
                  <a:srgbClr val="000000"/>
                </a:solidFill>
              </a:rPr>
              <a:t>：</a:t>
            </a:r>
            <a:endParaRPr lang="en-US" altLang="zh-CN" sz="5400" b="1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· Pulsar plasma diagnostics: VHE or radio</a:t>
            </a:r>
          </a:p>
          <a:p>
            <a:pPr marL="0" marR="0" indent="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· Radio approach: modeling propagation effects</a:t>
            </a: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· Application on</a:t>
            </a:r>
            <a:r>
              <a:rPr lang="zh-CN" altLang="en-US" sz="4800" dirty="0">
                <a:solidFill>
                  <a:srgbClr val="000000"/>
                </a:solidFill>
              </a:rPr>
              <a:t> </a:t>
            </a:r>
            <a:r>
              <a:rPr lang="en-US" altLang="zh-CN" sz="4800" dirty="0">
                <a:solidFill>
                  <a:srgbClr val="000000"/>
                </a:solidFill>
              </a:rPr>
              <a:t>single</a:t>
            </a:r>
            <a:r>
              <a:rPr lang="zh-CN" altLang="en-US" sz="4800" dirty="0">
                <a:solidFill>
                  <a:srgbClr val="000000"/>
                </a:solidFill>
              </a:rPr>
              <a:t> </a:t>
            </a:r>
            <a:r>
              <a:rPr lang="en-US" altLang="zh-CN" sz="4800" dirty="0">
                <a:solidFill>
                  <a:srgbClr val="000000"/>
                </a:solidFill>
              </a:rPr>
              <a:t>pulses:</a:t>
            </a:r>
            <a:r>
              <a:rPr lang="zh-CN" altLang="en-US" sz="4800" dirty="0">
                <a:solidFill>
                  <a:srgbClr val="000000"/>
                </a:solidFill>
              </a:rPr>
              <a:t> </a:t>
            </a:r>
            <a:r>
              <a:rPr lang="en-US" altLang="zh-CN" sz="4800" dirty="0">
                <a:solidFill>
                  <a:srgbClr val="000000"/>
                </a:solidFill>
              </a:rPr>
              <a:t>Infer </a:t>
            </a:r>
            <a:r>
              <a:rPr lang="en-US" altLang="zh-CN" sz="4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 </a:t>
            </a:r>
            <a:r>
              <a:rPr lang="en-US" altLang="zh-CN" sz="4800" dirty="0">
                <a:solidFill>
                  <a:srgbClr val="000000"/>
                </a:solidFill>
              </a:rPr>
              <a:t>&amp; </a:t>
            </a:r>
            <a:r>
              <a:rPr lang="en-US" altLang="zh-CN" sz="4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b="1" dirty="0">
                <a:solidFill>
                  <a:srgbClr val="000000"/>
                </a:solidFill>
              </a:rPr>
              <a:t>  </a:t>
            </a:r>
            <a:r>
              <a:rPr lang="en-US" altLang="zh-CN" sz="4800" dirty="0">
                <a:solidFill>
                  <a:srgbClr val="000000"/>
                </a:solidFill>
              </a:rPr>
              <a:t>from circular polarization spectra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8800" b="1" dirty="0">
                <a:solidFill>
                  <a:srgbClr val="000000"/>
                </a:solidFill>
              </a:rPr>
              <a:t>Thank you.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B1DC53D-B105-41B9-AF6C-FB29F2E8A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8772" y="846830"/>
            <a:ext cx="5562143" cy="601117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A2E5608-C49A-48BD-BF4E-C3EEE2628E64}"/>
              </a:ext>
            </a:extLst>
          </p:cNvPr>
          <p:cNvSpPr txBox="1"/>
          <p:nvPr/>
        </p:nvSpPr>
        <p:spPr>
          <a:xfrm>
            <a:off x="1114336" y="2046514"/>
            <a:ext cx="13193486" cy="3139319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altLang="zh-CN" sz="4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n-US" altLang="zh-CN" sz="4800" dirty="0" err="1">
                <a:solidFill>
                  <a:srgbClr val="000000"/>
                </a:solidFill>
              </a:rPr>
              <a:t>·</a:t>
            </a:r>
            <a:r>
              <a:rPr lang="en-US" altLang="zh-CN" sz="4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zh-CN" altLang="en-US" sz="4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also be related to radio luminosity…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8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But the</a:t>
            </a:r>
            <a:r>
              <a:rPr lang="en-US" altLang="zh-CN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 are too few points to state that.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sz="48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685800" marR="0" indent="-6858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</a:pPr>
            <a:r>
              <a:rPr lang="en-US" altLang="zh-CN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method could be applied on more pulsars!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FD0B15E-A7BF-48B5-A634-2C5DCE2CA5FC}"/>
              </a:ext>
            </a:extLst>
          </p:cNvPr>
          <p:cNvSpPr txBox="1"/>
          <p:nvPr/>
        </p:nvSpPr>
        <p:spPr>
          <a:xfrm>
            <a:off x="16080197" y="10947749"/>
            <a:ext cx="7964350" cy="1846657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Visit my homepage to view two slides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i</a:t>
            </a: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ntroducing </a:t>
            </a:r>
            <a:r>
              <a:rPr kumimoji="0" lang="en-US" altLang="zh-CN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limiting polarization theory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and </a:t>
            </a:r>
            <a:r>
              <a:rPr lang="en-US" altLang="zh-CN" b="1" dirty="0">
                <a:solidFill>
                  <a:srgbClr val="000000"/>
                </a:solidFill>
              </a:rPr>
              <a:t>VHE pulsar plasma diagnostics</a:t>
            </a:r>
            <a:endParaRPr kumimoji="0" lang="zh-CN" altLang="en-US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E58393C-F8C1-4854-8FF0-64C3873BF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7952" y="7899277"/>
            <a:ext cx="2912067" cy="28600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D7AA3DF-C270-4A8F-B2B3-80F9950B61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66429" y="7877506"/>
            <a:ext cx="2947037" cy="288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9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12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76A625C-9446-4B52-AAB7-0CC241F6B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90" y="306914"/>
            <a:ext cx="13169581" cy="1284490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5EE0BDD-1E92-4015-BBCF-94891C3E3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2452" y="3394010"/>
            <a:ext cx="6195757" cy="500156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C7C4BBB-46AD-4378-B164-2EA8E80C0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6738" y="456534"/>
            <a:ext cx="3885714" cy="963809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DA0F096-06CF-48C4-85DE-BA9680B91232}"/>
              </a:ext>
            </a:extLst>
          </p:cNvPr>
          <p:cNvSpPr txBox="1"/>
          <p:nvPr/>
        </p:nvSpPr>
        <p:spPr>
          <a:xfrm>
            <a:off x="19463657" y="1045029"/>
            <a:ext cx="3026229" cy="1107994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6000" b="1" dirty="0">
                <a:solidFill>
                  <a:srgbClr val="000000"/>
                </a:solidFill>
              </a:rPr>
              <a:t>Backup</a:t>
            </a:r>
            <a:endParaRPr kumimoji="0" lang="zh-CN" altLang="en-US" sz="6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76A41C4-BCCE-4E59-8F15-548C446028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37231" y="11103178"/>
            <a:ext cx="8358844" cy="110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2</a:t>
            </a:fld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/9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1871D40-16BB-4BFB-9243-72A2426763F1}"/>
              </a:ext>
            </a:extLst>
          </p:cNvPr>
          <p:cNvSpPr/>
          <p:nvPr/>
        </p:nvSpPr>
        <p:spPr>
          <a:xfrm>
            <a:off x="683449" y="492547"/>
            <a:ext cx="687880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8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Background</a:t>
            </a:r>
            <a:endParaRPr lang="en-US" altLang="zh-CN" sz="8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2F43F9B-37CA-440A-A7FD-0E4C5D4694DE}"/>
              </a:ext>
            </a:extLst>
          </p:cNvPr>
          <p:cNvSpPr txBox="1"/>
          <p:nvPr/>
        </p:nvSpPr>
        <p:spPr>
          <a:xfrm>
            <a:off x="3278981" y="1939097"/>
            <a:ext cx="16489476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Pulsar magnetosphere: natural strong-field plasma laboratory.</a:t>
            </a:r>
            <a:endParaRPr lang="en-US" altLang="zh-CN" sz="4400" dirty="0">
              <a:solidFill>
                <a:srgbClr val="00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EE8D01E-EB08-43A1-8056-84DA88003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829" y="3264709"/>
            <a:ext cx="10770357" cy="921016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02E2F6C-6263-47AE-8B25-5AC650B82786}"/>
              </a:ext>
            </a:extLst>
          </p:cNvPr>
          <p:cNvSpPr txBox="1"/>
          <p:nvPr/>
        </p:nvSpPr>
        <p:spPr>
          <a:xfrm>
            <a:off x="7568888" y="12432903"/>
            <a:ext cx="6466115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 err="1">
                <a:solidFill>
                  <a:schemeClr val="tx2">
                    <a:lumMod val="75000"/>
                  </a:schemeClr>
                </a:solidFill>
              </a:rPr>
              <a:t>Philippov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</a:rPr>
              <a:t> &amp; Kramer 2022 </a:t>
            </a:r>
            <a:r>
              <a:rPr lang="en-US" altLang="zh-CN" i="1" dirty="0">
                <a:solidFill>
                  <a:schemeClr val="tx2">
                    <a:lumMod val="75000"/>
                  </a:schemeClr>
                </a:solidFill>
              </a:rPr>
              <a:t>ARA&amp;A</a:t>
            </a:r>
            <a:endParaRPr kumimoji="0" lang="zh-CN" altLang="en-US" sz="3600" b="0" i="1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D9F49D1-57C5-4291-9974-CCD3A5EC6714}"/>
              </a:ext>
            </a:extLst>
          </p:cNvPr>
          <p:cNvSpPr txBox="1"/>
          <p:nvPr/>
        </p:nvSpPr>
        <p:spPr>
          <a:xfrm>
            <a:off x="16644256" y="5529364"/>
            <a:ext cx="7500257" cy="4924423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To make better use of this lab,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400" dirty="0">
                <a:solidFill>
                  <a:srgbClr val="000000"/>
                </a:solidFill>
              </a:rPr>
              <a:t>we’d better know more of its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400" dirty="0">
                <a:solidFill>
                  <a:srgbClr val="000000"/>
                </a:solidFill>
              </a:rPr>
              <a:t>p</a:t>
            </a: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arameters.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4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e.g., plasma number density,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400" dirty="0">
                <a:solidFill>
                  <a:srgbClr val="000000"/>
                </a:solidFill>
              </a:rPr>
              <a:t>         Lorentz factors,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        ……</a:t>
            </a:r>
            <a:endParaRPr kumimoji="0" lang="zh-CN" altLang="en-US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8E8952F-A62A-4563-8E76-5516A652D6DB}"/>
              </a:ext>
            </a:extLst>
          </p:cNvPr>
          <p:cNvSpPr txBox="1"/>
          <p:nvPr/>
        </p:nvSpPr>
        <p:spPr>
          <a:xfrm>
            <a:off x="491892" y="6204278"/>
            <a:ext cx="5048937" cy="3262430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Particle acceleration,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000" dirty="0">
                <a:solidFill>
                  <a:srgbClr val="000000"/>
                </a:solidFill>
              </a:rPr>
              <a:t>Coherent emission,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High-energy emission,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000" dirty="0">
                <a:solidFill>
                  <a:srgbClr val="000000"/>
                </a:solidFill>
              </a:rPr>
              <a:t>Propagation effects,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……</a:t>
            </a:r>
            <a:endParaRPr kumimoji="0" lang="zh-CN" alt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50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3</a:t>
            </a:fld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/9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2F43F9B-37CA-440A-A7FD-0E4C5D4694DE}"/>
              </a:ext>
            </a:extLst>
          </p:cNvPr>
          <p:cNvSpPr txBox="1"/>
          <p:nvPr/>
        </p:nvSpPr>
        <p:spPr>
          <a:xfrm>
            <a:off x="707571" y="452102"/>
            <a:ext cx="23099486" cy="5355310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b="1" dirty="0">
                <a:solidFill>
                  <a:srgbClr val="000000"/>
                </a:solidFill>
              </a:rPr>
              <a:t>Magnetospheric plasma number density: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Important reference——</a:t>
            </a:r>
            <a:r>
              <a:rPr lang="en-US" altLang="zh-CN" sz="4800" dirty="0" err="1">
                <a:solidFill>
                  <a:srgbClr val="000000"/>
                </a:solidFill>
                <a:sym typeface="Wingdings" panose="05000000000000000000" pitchFamily="2" charset="2"/>
              </a:rPr>
              <a:t>Goldreich</a:t>
            </a: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 &amp; Julian (GJ) </a:t>
            </a:r>
            <a:r>
              <a:rPr lang="en-US" altLang="zh-CN" sz="4800" dirty="0">
                <a:solidFill>
                  <a:srgbClr val="FF0000"/>
                </a:solidFill>
                <a:sym typeface="Wingdings" panose="05000000000000000000" pitchFamily="2" charset="2"/>
              </a:rPr>
              <a:t>charge</a:t>
            </a: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 density </a:t>
            </a: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(</a:t>
            </a:r>
            <a:r>
              <a:rPr lang="en-US" altLang="zh-CN" sz="4800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Goldreich</a:t>
            </a: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 &amp; Julian 1969 </a:t>
            </a:r>
            <a:r>
              <a:rPr lang="en-US" altLang="zh-CN" sz="4800" i="1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ApJ</a:t>
            </a: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Charge density of corotating magnetosphere  what about number density?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E97B1D2-3DD8-43F9-A6BF-911D51628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000" y="3344686"/>
            <a:ext cx="8171428" cy="800000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364441F7-03CF-44AF-848E-E84D205250F5}"/>
              </a:ext>
            </a:extLst>
          </p:cNvPr>
          <p:cNvGrpSpPr/>
          <p:nvPr/>
        </p:nvGrpSpPr>
        <p:grpSpPr>
          <a:xfrm>
            <a:off x="737788" y="7025074"/>
            <a:ext cx="23099486" cy="4968647"/>
            <a:chOff x="737788" y="7025074"/>
            <a:chExt cx="23099486" cy="496864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8FF9428-EFE7-4289-BBA3-09A2F599D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72114" y="7116822"/>
              <a:ext cx="2400000" cy="952381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54F4E12-4E1A-46F5-BA8D-D640E5804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04676" y="10793721"/>
              <a:ext cx="2590476" cy="1200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8650120-7AB4-4771-BFB8-896E113A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231867" y="7219574"/>
              <a:ext cx="1047619" cy="704762"/>
            </a:xfrm>
            <a:prstGeom prst="rect">
              <a:avLst/>
            </a:prstGeom>
          </p:spPr>
        </p:pic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265F09B3-CD33-493F-BF4B-F577BE448BBA}"/>
                </a:ext>
              </a:extLst>
            </p:cNvPr>
            <p:cNvSpPr txBox="1"/>
            <p:nvPr/>
          </p:nvSpPr>
          <p:spPr>
            <a:xfrm>
              <a:off x="737788" y="7025074"/>
              <a:ext cx="23099486" cy="489364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Number density reference——GJ </a:t>
              </a:r>
              <a:r>
                <a:rPr lang="en-US" altLang="zh-CN" sz="4800" dirty="0">
                  <a:solidFill>
                    <a:srgbClr val="1313FF"/>
                  </a:solidFill>
                  <a:sym typeface="Wingdings" panose="05000000000000000000" pitchFamily="2" charset="2"/>
                </a:rPr>
                <a:t>number</a:t>
              </a: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 density           =</a:t>
              </a: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endParaRP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But real number density could be higher </a:t>
              </a: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800" dirty="0">
                  <a:solidFill>
                    <a:srgbClr val="1313FF"/>
                  </a:solidFill>
                  <a:sym typeface="Wingdings" panose="05000000000000000000" pitchFamily="2" charset="2"/>
                </a:rPr>
                <a:t>[e.g., 1e/cc = (21e</a:t>
              </a:r>
              <a:r>
                <a:rPr lang="en-US" altLang="zh-CN" sz="4800" baseline="30000" dirty="0">
                  <a:solidFill>
                    <a:srgbClr val="1313FF"/>
                  </a:solidFill>
                  <a:sym typeface="Wingdings" panose="05000000000000000000" pitchFamily="2" charset="2"/>
                </a:rPr>
                <a:t>+</a:t>
              </a:r>
              <a:r>
                <a:rPr lang="en-US" altLang="zh-CN" sz="4800" dirty="0">
                  <a:solidFill>
                    <a:srgbClr val="1313FF"/>
                  </a:solidFill>
                  <a:sym typeface="Wingdings" panose="05000000000000000000" pitchFamily="2" charset="2"/>
                </a:rPr>
                <a:t> &amp; 20e</a:t>
              </a:r>
              <a:r>
                <a:rPr lang="en-US" altLang="zh-CN" sz="4800" baseline="30000" dirty="0">
                  <a:solidFill>
                    <a:srgbClr val="1313FF"/>
                  </a:solidFill>
                  <a:sym typeface="Wingdings" panose="05000000000000000000" pitchFamily="2" charset="2"/>
                </a:rPr>
                <a:t>-</a:t>
              </a:r>
              <a:r>
                <a:rPr lang="en-US" altLang="zh-CN" sz="4800" dirty="0">
                  <a:solidFill>
                    <a:srgbClr val="1313FF"/>
                  </a:solidFill>
                  <a:sym typeface="Wingdings" panose="05000000000000000000" pitchFamily="2" charset="2"/>
                </a:rPr>
                <a:t>)/cc = (2e</a:t>
              </a:r>
              <a:r>
                <a:rPr lang="en-US" altLang="zh-CN" sz="4800" baseline="30000" dirty="0">
                  <a:solidFill>
                    <a:srgbClr val="1313FF"/>
                  </a:solidFill>
                  <a:sym typeface="Wingdings" panose="05000000000000000000" pitchFamily="2" charset="2"/>
                </a:rPr>
                <a:t>+</a:t>
              </a:r>
              <a:r>
                <a:rPr lang="en-US" altLang="zh-CN" sz="4800" dirty="0">
                  <a:solidFill>
                    <a:srgbClr val="1313FF"/>
                  </a:solidFill>
                  <a:sym typeface="Wingdings" panose="05000000000000000000" pitchFamily="2" charset="2"/>
                </a:rPr>
                <a:t> &amp; e</a:t>
              </a:r>
              <a:r>
                <a:rPr lang="en-US" altLang="zh-CN" sz="4800" baseline="30000" dirty="0">
                  <a:solidFill>
                    <a:srgbClr val="1313FF"/>
                  </a:solidFill>
                  <a:sym typeface="Wingdings" panose="05000000000000000000" pitchFamily="2" charset="2"/>
                </a:rPr>
                <a:t>-</a:t>
              </a:r>
              <a:r>
                <a:rPr lang="en-US" altLang="zh-CN" sz="4800" dirty="0">
                  <a:solidFill>
                    <a:srgbClr val="1313FF"/>
                  </a:solidFill>
                  <a:sym typeface="Wingdings" panose="05000000000000000000" pitchFamily="2" charset="2"/>
                </a:rPr>
                <a:t>)/cc]</a:t>
              </a: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endParaRP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Introduce plasma multiplicity </a:t>
              </a:r>
              <a:r>
                <a:rPr lang="en-US" altLang="zh-CN" sz="66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κ</a:t>
              </a: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331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4</a:t>
            </a:fld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/9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2F43F9B-37CA-440A-A7FD-0E4C5D4694DE}"/>
                  </a:ext>
                </a:extLst>
              </p:cNvPr>
              <p:cNvSpPr txBox="1"/>
              <p:nvPr/>
            </p:nvSpPr>
            <p:spPr>
              <a:xfrm>
                <a:off x="707571" y="452102"/>
                <a:ext cx="23099486" cy="12011684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b="1" dirty="0">
                    <a:solidFill>
                      <a:srgbClr val="000000"/>
                    </a:solidFill>
                  </a:rPr>
                  <a:t>Lorentz factor and pair production (cascade):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endParaRP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Both multiplicity </a:t>
                </a: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κ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and Lorentz factor </a:t>
                </a: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γ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are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determined by pair cascade.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endParaRP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Pair cascade </a:t>
                </a:r>
                <a:r>
                  <a:rPr lang="en-US" altLang="zh-CN" sz="4800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modeling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constrains </a:t>
                </a: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κ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and </a:t>
                </a: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γ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to be: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endParaRP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zh-CN" altLang="en-US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zh-CN" altLang="en-US" sz="4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𝜅</m:t>
                    </m:r>
                    <m:r>
                      <a:rPr lang="en-US" altLang="zh-C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&lt;</m:t>
                    </m:r>
                    <m:r>
                      <a:rPr lang="en-US" altLang="zh-CN" sz="4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sSup>
                      <m:sSupPr>
                        <m:ctrlP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</m:t>
                        </m:r>
                      </m:sup>
                    </m:sSup>
                    <m:r>
                      <a:rPr lang="en-US" altLang="zh-CN" sz="4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−</m:t>
                    </m:r>
                    <m:sSup>
                      <m:sSupPr>
                        <m:ctrlP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5</m:t>
                        </m:r>
                      </m:sup>
                    </m:sSup>
                  </m:oMath>
                </a14:m>
                <a:endPara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endParaRP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zh-CN" altLang="en-US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zh-CN" altLang="en-US" sz="4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𝛾</m:t>
                    </m:r>
                    <m:r>
                      <a:rPr lang="en-US" altLang="zh-C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~</m:t>
                    </m:r>
                    <m:sSup>
                      <m:sSupPr>
                        <m:ctrlP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sup>
                    </m:sSup>
                    <m:r>
                      <a:rPr lang="en-US" altLang="zh-C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−</m:t>
                    </m:r>
                    <m:sSup>
                      <m:sSupPr>
                        <m:ctrlP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zh-C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en-US" altLang="zh-CN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</m:t>
                        </m:r>
                      </m:sup>
                    </m:sSup>
                  </m:oMath>
                </a14:m>
                <a:endPara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endParaRP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endParaRP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(</a:t>
                </a:r>
                <a:r>
                  <a:rPr lang="en-US" altLang="zh-CN" sz="4800" dirty="0" err="1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Philippov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 &amp; Kramer 2022 </a:t>
                </a:r>
                <a:r>
                  <a:rPr lang="en-US" altLang="zh-CN" sz="4800" i="1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ARA&amp;A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,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 </a:t>
                </a:r>
                <a:r>
                  <a:rPr lang="en-US" altLang="zh-CN" sz="4800" dirty="0" err="1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Timokhin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 &amp; Harding 2015 </a:t>
                </a:r>
                <a:r>
                  <a:rPr lang="en-US" altLang="zh-CN" sz="4800" i="1" dirty="0" err="1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ApJ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,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 </a:t>
                </a:r>
                <a:r>
                  <a:rPr lang="en-US" altLang="zh-CN" sz="4800" dirty="0" err="1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Gurevich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 &amp; Istomin 1985 </a:t>
                </a:r>
                <a:r>
                  <a:rPr lang="en-US" altLang="zh-CN" sz="4800" i="1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ZETF</a:t>
                </a: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,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chemeClr val="bg1">
                        <a:lumMod val="50000"/>
                      </a:schemeClr>
                    </a:solidFill>
                    <a:sym typeface="Wingdings" panose="05000000000000000000" pitchFamily="2" charset="2"/>
                  </a:rPr>
                  <a:t> ……)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endParaRP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But how to obtain </a:t>
                </a: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κ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and </a:t>
                </a:r>
                <a:r>
                  <a:rPr lang="en-US" altLang="zh-CN" sz="4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γ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 from </a:t>
                </a:r>
                <a:r>
                  <a:rPr lang="en-US" altLang="zh-CN" sz="4800" dirty="0">
                    <a:solidFill>
                      <a:srgbClr val="1313FF"/>
                    </a:solidFill>
                    <a:sym typeface="Wingdings" panose="05000000000000000000" pitchFamily="2" charset="2"/>
                  </a:rPr>
                  <a:t>data</a:t>
                </a:r>
                <a:r>
                  <a:rPr lang="en-US" altLang="zh-CN" sz="4800" dirty="0">
                    <a:solidFill>
                      <a:srgbClr val="000000"/>
                    </a:solidFill>
                    <a:sym typeface="Wingdings" panose="05000000000000000000" pitchFamily="2" charset="2"/>
                  </a:rPr>
                  <a:t>?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2F43F9B-37CA-440A-A7FD-0E4C5D469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71" y="452102"/>
                <a:ext cx="23099486" cy="12011684"/>
              </a:xfrm>
              <a:prstGeom prst="rect">
                <a:avLst/>
              </a:prstGeom>
              <a:blipFill>
                <a:blip r:embed="rId3"/>
                <a:stretch>
                  <a:fillRect l="-1188" t="-710" b="-1421"/>
                </a:stretch>
              </a:blipFill>
              <a:ln w="254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515EDAA0-93DC-41F4-B3D7-DD7F69E6BA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480"/>
          <a:stretch/>
        </p:blipFill>
        <p:spPr>
          <a:xfrm>
            <a:off x="13192620" y="500035"/>
            <a:ext cx="9362581" cy="1230219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D530903-FEEC-4A62-812A-C2FBDDCC8652}"/>
              </a:ext>
            </a:extLst>
          </p:cNvPr>
          <p:cNvSpPr txBox="1"/>
          <p:nvPr/>
        </p:nvSpPr>
        <p:spPr>
          <a:xfrm>
            <a:off x="16026741" y="12491074"/>
            <a:ext cx="3694337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Amato </a:t>
            </a:r>
            <a:r>
              <a:rPr lang="en-US" altLang="zh-CN" dirty="0">
                <a:solidFill>
                  <a:srgbClr val="000000"/>
                </a:solidFill>
              </a:rPr>
              <a:t>2024 </a:t>
            </a:r>
            <a:r>
              <a:rPr lang="en-US" altLang="zh-CN" dirty="0" err="1">
                <a:solidFill>
                  <a:srgbClr val="000000"/>
                </a:solidFill>
              </a:rPr>
              <a:t>arxiv</a:t>
            </a:r>
            <a:endParaRPr kumimoji="0" lang="zh-CN" altLang="en-US" sz="36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075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5</a:t>
            </a:fld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/9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2F43F9B-37CA-440A-A7FD-0E4C5D4694DE}"/>
              </a:ext>
            </a:extLst>
          </p:cNvPr>
          <p:cNvSpPr txBox="1"/>
          <p:nvPr/>
        </p:nvSpPr>
        <p:spPr>
          <a:xfrm>
            <a:off x="631371" y="747403"/>
            <a:ext cx="22310951" cy="1661991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b="1" dirty="0">
                <a:solidFill>
                  <a:srgbClr val="000000"/>
                </a:solidFill>
              </a:rPr>
              <a:t>Plasma diagnostics for pulsar magnetosphere or pulsar winds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b="1" dirty="0">
                <a:solidFill>
                  <a:srgbClr val="000000"/>
                </a:solidFill>
              </a:rPr>
              <a:t>—— two ways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3F5FE853-7A21-474E-AA4F-42452DF0E0B5}"/>
              </a:ext>
            </a:extLst>
          </p:cNvPr>
          <p:cNvGrpSpPr/>
          <p:nvPr/>
        </p:nvGrpSpPr>
        <p:grpSpPr>
          <a:xfrm>
            <a:off x="644343" y="2688772"/>
            <a:ext cx="21314229" cy="5355310"/>
            <a:chOff x="794656" y="3396343"/>
            <a:chExt cx="21314229" cy="5355310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0B0ED885-9C95-402E-A629-08DBAE56947E}"/>
                </a:ext>
              </a:extLst>
            </p:cNvPr>
            <p:cNvSpPr txBox="1"/>
            <p:nvPr/>
          </p:nvSpPr>
          <p:spPr>
            <a:xfrm>
              <a:off x="794656" y="3396343"/>
              <a:ext cx="21314229" cy="535531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914400" marR="0" indent="-91440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arenBoth"/>
                <a:tabLst/>
              </a:pPr>
              <a:r>
                <a:rPr kumimoji="0" lang="en-US" altLang="zh-CN" sz="4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Modeling the </a:t>
              </a:r>
              <a:r>
                <a:rPr kumimoji="0" lang="en-US" altLang="zh-CN" sz="48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Very-High-Energy (VHE)</a:t>
              </a:r>
              <a:r>
                <a:rPr kumimoji="0" lang="en-US" altLang="zh-CN" sz="4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 spectra of pulsar wind nebulae (</a:t>
              </a:r>
              <a:r>
                <a:rPr kumimoji="0" lang="en-US" altLang="zh-CN" sz="48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PWNe</a:t>
              </a:r>
              <a:r>
                <a:rPr kumimoji="0" lang="en-US" altLang="zh-CN" sz="4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)</a:t>
              </a:r>
            </a:p>
            <a:p>
              <a:pPr marR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</a:pPr>
              <a:endParaRPr lang="en-US" altLang="zh-CN" sz="4800" dirty="0">
                <a:solidFill>
                  <a:srgbClr val="000000"/>
                </a:solidFill>
              </a:endParaRPr>
            </a:p>
            <a:p>
              <a:pPr marR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en-US" altLang="zh-CN" sz="4800" dirty="0">
                  <a:solidFill>
                    <a:srgbClr val="000000"/>
                  </a:solidFill>
                </a:rPr>
                <a:t>       c      </a:t>
              </a: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 magnetospheric</a:t>
              </a:r>
              <a:r>
                <a:rPr lang="en-US" altLang="zh-CN" sz="4800" dirty="0">
                  <a:solidFill>
                    <a:srgbClr val="000000"/>
                  </a:solidFill>
                </a:rPr>
                <a:t> current </a:t>
              </a: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         of pulsars</a:t>
              </a:r>
            </a:p>
            <a:p>
              <a:pPr marR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</a:pPr>
              <a:endPara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endParaRPr>
            </a:p>
            <a:p>
              <a:pPr marR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                pulsar wind electron radiation energy  spectra of </a:t>
              </a:r>
              <a:r>
                <a:rPr lang="en-US" altLang="zh-CN" sz="4800" dirty="0" err="1">
                  <a:solidFill>
                    <a:srgbClr val="000000"/>
                  </a:solidFill>
                  <a:sym typeface="Wingdings" panose="05000000000000000000" pitchFamily="2" charset="2"/>
                </a:rPr>
                <a:t>PWNe</a:t>
              </a:r>
              <a:endPara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endParaRPr>
            </a:p>
            <a:p>
              <a:pPr marR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</a:pPr>
              <a:endPara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endParaRPr>
            </a:p>
            <a:p>
              <a:pPr marR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en-US" altLang="zh-CN" sz="4800" dirty="0">
                  <a:solidFill>
                    <a:srgbClr val="000000"/>
                  </a:solidFill>
                  <a:sym typeface="Wingdings" panose="05000000000000000000" pitchFamily="2" charset="2"/>
                </a:rPr>
                <a:t>      </a:t>
              </a:r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sym typeface="Wingdings" panose="05000000000000000000" pitchFamily="2" charset="2"/>
                </a:rPr>
                <a:t>(de Jager 2007 </a:t>
              </a:r>
              <a:r>
                <a:rPr lang="en-US" altLang="zh-CN" sz="4800" i="1" dirty="0" err="1">
                  <a:solidFill>
                    <a:schemeClr val="bg1">
                      <a:lumMod val="50000"/>
                    </a:schemeClr>
                  </a:solidFill>
                  <a:sym typeface="Wingdings" panose="05000000000000000000" pitchFamily="2" charset="2"/>
                </a:rPr>
                <a:t>ApJ</a:t>
              </a:r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sym typeface="Wingdings" panose="05000000000000000000" pitchFamily="2" charset="2"/>
                </a:rPr>
                <a:t>, Spencer &amp; Mitchell 2025 </a:t>
              </a:r>
              <a:r>
                <a:rPr lang="en-US" altLang="zh-CN" sz="4800" i="1" dirty="0">
                  <a:solidFill>
                    <a:schemeClr val="bg1">
                      <a:lumMod val="50000"/>
                    </a:schemeClr>
                  </a:solidFill>
                  <a:sym typeface="Wingdings" panose="05000000000000000000" pitchFamily="2" charset="2"/>
                </a:rPr>
                <a:t>A&amp;A,</a:t>
              </a:r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sym typeface="Wingdings" panose="05000000000000000000" pitchFamily="2" charset="2"/>
                </a:rPr>
                <a:t> ……)</a:t>
              </a: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B8C7653-6C3A-4A70-AB17-6BE65CFCB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1305" y="4994264"/>
              <a:ext cx="1047619" cy="704762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34B2AAB-24DC-4CCA-9CB8-9170B0E74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54601" y="4806906"/>
              <a:ext cx="953772" cy="9792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915E1CC-C776-45CA-8242-8C23F480A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94849" y="6424715"/>
              <a:ext cx="848090" cy="825168"/>
            </a:xfrm>
            <a:prstGeom prst="rect">
              <a:avLst/>
            </a:prstGeom>
          </p:spPr>
        </p:pic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4B806E3E-E867-4055-A8C8-9580093060D5}"/>
              </a:ext>
            </a:extLst>
          </p:cNvPr>
          <p:cNvSpPr txBox="1"/>
          <p:nvPr/>
        </p:nvSpPr>
        <p:spPr>
          <a:xfrm>
            <a:off x="631371" y="8454443"/>
            <a:ext cx="21314229" cy="4616646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(2) Modeling pulsar </a:t>
            </a: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1313FF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radio</a:t>
            </a: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signal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      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      · Modeling eclipse of binary pulsars </a:t>
            </a:r>
            <a:r>
              <a:rPr lang="en-US" altLang="zh-CN" sz="4800" dirty="0">
                <a:solidFill>
                  <a:srgbClr val="7F7F7F"/>
                </a:solidFill>
                <a:sym typeface="Wingdings" panose="05000000000000000000" pitchFamily="2" charset="2"/>
              </a:rPr>
              <a:t>(e.g. </a:t>
            </a:r>
            <a:r>
              <a:rPr lang="en-US" altLang="zh-CN" sz="4800" dirty="0" err="1">
                <a:solidFill>
                  <a:srgbClr val="7F7F7F"/>
                </a:solidFill>
                <a:sym typeface="Wingdings" panose="05000000000000000000" pitchFamily="2" charset="2"/>
              </a:rPr>
              <a:t>Lyutikov</a:t>
            </a:r>
            <a:r>
              <a:rPr lang="en-US" altLang="zh-CN" sz="4800" dirty="0">
                <a:solidFill>
                  <a:srgbClr val="7F7F7F"/>
                </a:solidFill>
                <a:sym typeface="Wingdings" panose="05000000000000000000" pitchFamily="2" charset="2"/>
              </a:rPr>
              <a:t> &amp; Thompson 2005 </a:t>
            </a:r>
            <a:r>
              <a:rPr lang="en-US" altLang="zh-CN" sz="4800" i="1" dirty="0" err="1">
                <a:solidFill>
                  <a:srgbClr val="7F7F7F"/>
                </a:solidFill>
                <a:sym typeface="Wingdings" panose="05000000000000000000" pitchFamily="2" charset="2"/>
              </a:rPr>
              <a:t>ApJ</a:t>
            </a:r>
            <a:r>
              <a:rPr lang="en-US" altLang="zh-CN" sz="4800" dirty="0">
                <a:solidFill>
                  <a:srgbClr val="7F7F7F"/>
                </a:solidFill>
                <a:sym typeface="Wingdings" panose="05000000000000000000" pitchFamily="2" charset="2"/>
              </a:rPr>
              <a:t>)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      · Modeling propagation effects in solitary pulsar magnetosphere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        </a:t>
            </a:r>
            <a:r>
              <a:rPr lang="en-US" altLang="zh-CN" sz="48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(e.g. </a:t>
            </a:r>
            <a:r>
              <a:rPr lang="en-US" altLang="zh-CN" sz="4800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Petrova</a:t>
            </a:r>
            <a:r>
              <a:rPr lang="en-US" altLang="zh-CN" sz="48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2003 </a:t>
            </a:r>
            <a:r>
              <a:rPr lang="en-US" altLang="zh-CN" sz="48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A&amp;A</a:t>
            </a:r>
            <a:r>
              <a:rPr lang="en-US" altLang="zh-CN" sz="48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8465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6</a:t>
            </a:fld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/9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2F43F9B-37CA-440A-A7FD-0E4C5D4694DE}"/>
              </a:ext>
            </a:extLst>
          </p:cNvPr>
          <p:cNvSpPr txBox="1"/>
          <p:nvPr/>
        </p:nvSpPr>
        <p:spPr>
          <a:xfrm>
            <a:off x="1600200" y="2456461"/>
            <a:ext cx="20671971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b="1" dirty="0">
                <a:solidFill>
                  <a:srgbClr val="000000"/>
                </a:solidFill>
              </a:rPr>
              <a:t>Questions in former pulsar plasma diagnostics: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B806E3E-E867-4055-A8C8-9580093060D5}"/>
              </a:ext>
            </a:extLst>
          </p:cNvPr>
          <p:cNvSpPr txBox="1"/>
          <p:nvPr/>
        </p:nvSpPr>
        <p:spPr>
          <a:xfrm>
            <a:off x="2068285" y="3656497"/>
            <a:ext cx="20824371" cy="7571301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914400" marR="0" indent="-9144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Both"/>
              <a:tabLst/>
            </a:pP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Very few pulsars (~10) have been </a:t>
            </a:r>
            <a:r>
              <a:rPr lang="en-US" altLang="zh-CN" sz="4800" dirty="0">
                <a:solidFill>
                  <a:srgbClr val="000000"/>
                </a:solidFill>
              </a:rPr>
              <a:t>diagnosed.</a:t>
            </a:r>
          </a:p>
          <a:p>
            <a:pPr marL="914400" marR="0" indent="-9144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Both"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914400" marR="0" indent="-9144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Both"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For radio approach, modeling is made on integrated profiles. 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      Mutual cancellation of circular polarization may affect the diagnostics.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b="1" dirty="0">
                <a:solidFill>
                  <a:srgbClr val="000000"/>
                </a:solidFill>
                <a:sym typeface="Wingdings" panose="05000000000000000000" pitchFamily="2" charset="2"/>
              </a:rPr>
              <a:t>Our work: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altLang="zh-CN" sz="4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Extend the radio approach to single pulses, with Bayesian analysis.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4800" dirty="0">
                <a:solidFill>
                  <a:srgbClr val="000000"/>
                </a:solidFill>
                <a:sym typeface="Wingdings" panose="05000000000000000000" pitchFamily="2" charset="2"/>
              </a:rPr>
              <a:t>Using normal pulsars in FAST released data.</a:t>
            </a:r>
          </a:p>
        </p:txBody>
      </p:sp>
    </p:spTree>
    <p:extLst>
      <p:ext uri="{BB962C8B-B14F-4D97-AF65-F5344CB8AC3E}">
        <p14:creationId xmlns:p14="http://schemas.microsoft.com/office/powerpoint/2010/main" val="339623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7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C2085BF-082F-43CA-8141-73238216068A}"/>
              </a:ext>
            </a:extLst>
          </p:cNvPr>
          <p:cNvSpPr txBox="1"/>
          <p:nvPr/>
        </p:nvSpPr>
        <p:spPr>
          <a:xfrm>
            <a:off x="1005478" y="654638"/>
            <a:ext cx="23378521" cy="4124204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8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2. Model &amp; Method</a:t>
            </a:r>
            <a:endParaRPr lang="en-US" altLang="zh-CN" sz="8800" b="1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1800" dirty="0">
                <a:solidFill>
                  <a:srgbClr val="000000"/>
                </a:solidFill>
              </a:rPr>
              <a:t>  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dirty="0">
                <a:solidFill>
                  <a:srgbClr val="000000"/>
                </a:solidFill>
              </a:rPr>
              <a:t>C</a:t>
            </a: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ircular polarization arises from wave mode coupling </a:t>
            </a: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kumimoji="0" lang="en-US" altLang="zh-CN" sz="4800" b="0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Lyubarskii</a:t>
            </a: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kumimoji="0" lang="en-US" altLang="zh-CN" sz="4800" b="0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Petrova</a:t>
            </a: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1999 </a:t>
            </a:r>
            <a:r>
              <a:rPr kumimoji="0" lang="en-US" altLang="zh-CN" sz="4800" b="0" i="1" u="none" strike="noStrike" cap="none" spc="0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ApSS</a:t>
            </a: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sym typeface="Calibri"/>
              </a:rPr>
              <a:t>)</a:t>
            </a:r>
            <a:endParaRPr lang="en-US" altLang="zh-CN" sz="4800" dirty="0">
              <a:solidFill>
                <a:schemeClr val="bg1">
                  <a:lumMod val="50000"/>
                </a:schemeClr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                                                         </a:t>
            </a:r>
            <a:r>
              <a:rPr kumimoji="0" lang="en-US" altLang="zh-CN" sz="4800" b="1" i="0" u="none" strike="noStrike" cap="none" spc="0" normalizeH="0" baseline="0" dirty="0">
                <a:ln>
                  <a:noFill/>
                </a:ln>
                <a:solidFill>
                  <a:srgbClr val="1313FF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[Limiting polarization effect]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Basic physical picture:       magnetic field     plasma particles         waves (initially linearly pol.)  </a:t>
            </a: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A7C92919-3ABB-4BFB-90D3-4722D5AEB3E9}"/>
              </a:ext>
            </a:extLst>
          </p:cNvPr>
          <p:cNvSpPr/>
          <p:nvPr/>
        </p:nvSpPr>
        <p:spPr>
          <a:xfrm rot="875069">
            <a:off x="1026647" y="5689084"/>
            <a:ext cx="3256018" cy="4874473"/>
          </a:xfrm>
          <a:custGeom>
            <a:avLst/>
            <a:gdLst>
              <a:gd name="connsiteX0" fmla="*/ 0 w 4985657"/>
              <a:gd name="connsiteY0" fmla="*/ 3428766 h 6302629"/>
              <a:gd name="connsiteX1" fmla="*/ 598714 w 4985657"/>
              <a:gd name="connsiteY1" fmla="*/ 130395 h 6302629"/>
              <a:gd name="connsiteX2" fmla="*/ 1317171 w 4985657"/>
              <a:gd name="connsiteY2" fmla="*/ 6302595 h 6302629"/>
              <a:gd name="connsiteX3" fmla="*/ 1970314 w 4985657"/>
              <a:gd name="connsiteY3" fmla="*/ 32423 h 6302629"/>
              <a:gd name="connsiteX4" fmla="*/ 2601685 w 4985657"/>
              <a:gd name="connsiteY4" fmla="*/ 6269938 h 6302629"/>
              <a:gd name="connsiteX5" fmla="*/ 3320142 w 4985657"/>
              <a:gd name="connsiteY5" fmla="*/ 75966 h 6302629"/>
              <a:gd name="connsiteX6" fmla="*/ 3897085 w 4985657"/>
              <a:gd name="connsiteY6" fmla="*/ 6237281 h 6302629"/>
              <a:gd name="connsiteX7" fmla="*/ 4561114 w 4985657"/>
              <a:gd name="connsiteY7" fmla="*/ 65081 h 6302629"/>
              <a:gd name="connsiteX8" fmla="*/ 4985657 w 4985657"/>
              <a:gd name="connsiteY8" fmla="*/ 3537623 h 630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5657" h="6302629">
                <a:moveTo>
                  <a:pt x="0" y="3428766"/>
                </a:moveTo>
                <a:cubicBezTo>
                  <a:pt x="189593" y="1540095"/>
                  <a:pt x="379186" y="-348576"/>
                  <a:pt x="598714" y="130395"/>
                </a:cubicBezTo>
                <a:cubicBezTo>
                  <a:pt x="818242" y="609366"/>
                  <a:pt x="1088571" y="6318924"/>
                  <a:pt x="1317171" y="6302595"/>
                </a:cubicBezTo>
                <a:cubicBezTo>
                  <a:pt x="1545771" y="6286266"/>
                  <a:pt x="1756228" y="37866"/>
                  <a:pt x="1970314" y="32423"/>
                </a:cubicBezTo>
                <a:cubicBezTo>
                  <a:pt x="2184400" y="26980"/>
                  <a:pt x="2376714" y="6262681"/>
                  <a:pt x="2601685" y="6269938"/>
                </a:cubicBezTo>
                <a:cubicBezTo>
                  <a:pt x="2826656" y="6277195"/>
                  <a:pt x="3104242" y="81409"/>
                  <a:pt x="3320142" y="75966"/>
                </a:cubicBezTo>
                <a:cubicBezTo>
                  <a:pt x="3536042" y="70523"/>
                  <a:pt x="3690256" y="6239095"/>
                  <a:pt x="3897085" y="6237281"/>
                </a:cubicBezTo>
                <a:cubicBezTo>
                  <a:pt x="4103914" y="6235467"/>
                  <a:pt x="4379685" y="515024"/>
                  <a:pt x="4561114" y="65081"/>
                </a:cubicBezTo>
                <a:cubicBezTo>
                  <a:pt x="4742543" y="-384862"/>
                  <a:pt x="4864100" y="1576380"/>
                  <a:pt x="4985657" y="3537623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BF350637-3CA7-424B-A6C0-3676842B78BB}"/>
              </a:ext>
            </a:extLst>
          </p:cNvPr>
          <p:cNvSpPr/>
          <p:nvPr/>
        </p:nvSpPr>
        <p:spPr>
          <a:xfrm rot="2137571">
            <a:off x="11765537" y="6999797"/>
            <a:ext cx="5702505" cy="4071309"/>
          </a:xfrm>
          <a:custGeom>
            <a:avLst/>
            <a:gdLst>
              <a:gd name="connsiteX0" fmla="*/ 1513989 w 5702505"/>
              <a:gd name="connsiteY0" fmla="*/ 1828822 h 4071309"/>
              <a:gd name="connsiteX1" fmla="*/ 98846 w 5702505"/>
              <a:gd name="connsiteY1" fmla="*/ 4016851 h 4071309"/>
              <a:gd name="connsiteX2" fmla="*/ 3941503 w 5702505"/>
              <a:gd name="connsiteY2" fmla="*/ 21794 h 4071309"/>
              <a:gd name="connsiteX3" fmla="*/ 1111217 w 5702505"/>
              <a:gd name="connsiteY3" fmla="*/ 4005965 h 4071309"/>
              <a:gd name="connsiteX4" fmla="*/ 4779703 w 5702505"/>
              <a:gd name="connsiteY4" fmla="*/ 22 h 4071309"/>
              <a:gd name="connsiteX5" fmla="*/ 2178017 w 5702505"/>
              <a:gd name="connsiteY5" fmla="*/ 4071279 h 4071309"/>
              <a:gd name="connsiteX6" fmla="*/ 5694103 w 5702505"/>
              <a:gd name="connsiteY6" fmla="*/ 76222 h 4071309"/>
              <a:gd name="connsiteX7" fmla="*/ 3223046 w 5702505"/>
              <a:gd name="connsiteY7" fmla="*/ 3995079 h 4071309"/>
              <a:gd name="connsiteX8" fmla="*/ 5367532 w 5702505"/>
              <a:gd name="connsiteY8" fmla="*/ 2013879 h 4071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02505" h="4071309">
                <a:moveTo>
                  <a:pt x="1513989" y="1828822"/>
                </a:moveTo>
                <a:cubicBezTo>
                  <a:pt x="604124" y="3073422"/>
                  <a:pt x="-305740" y="4318022"/>
                  <a:pt x="98846" y="4016851"/>
                </a:cubicBezTo>
                <a:cubicBezTo>
                  <a:pt x="503432" y="3715680"/>
                  <a:pt x="3772775" y="23608"/>
                  <a:pt x="3941503" y="21794"/>
                </a:cubicBezTo>
                <a:cubicBezTo>
                  <a:pt x="4110231" y="19980"/>
                  <a:pt x="971517" y="4009594"/>
                  <a:pt x="1111217" y="4005965"/>
                </a:cubicBezTo>
                <a:cubicBezTo>
                  <a:pt x="1250917" y="4002336"/>
                  <a:pt x="4601903" y="-10864"/>
                  <a:pt x="4779703" y="22"/>
                </a:cubicBezTo>
                <a:cubicBezTo>
                  <a:pt x="4957503" y="10908"/>
                  <a:pt x="2025617" y="4058579"/>
                  <a:pt x="2178017" y="4071279"/>
                </a:cubicBezTo>
                <a:cubicBezTo>
                  <a:pt x="2330417" y="4083979"/>
                  <a:pt x="5519932" y="88922"/>
                  <a:pt x="5694103" y="76222"/>
                </a:cubicBezTo>
                <a:cubicBezTo>
                  <a:pt x="5868275" y="63522"/>
                  <a:pt x="3277474" y="3672136"/>
                  <a:pt x="3223046" y="3995079"/>
                </a:cubicBezTo>
                <a:cubicBezTo>
                  <a:pt x="3168618" y="4318022"/>
                  <a:pt x="4268075" y="3165950"/>
                  <a:pt x="5367532" y="2013879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ysDot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D19883F4-4237-4B05-93FB-3BE1E045B10E}"/>
              </a:ext>
            </a:extLst>
          </p:cNvPr>
          <p:cNvSpPr/>
          <p:nvPr/>
        </p:nvSpPr>
        <p:spPr>
          <a:xfrm rot="13170192">
            <a:off x="4195403" y="6229479"/>
            <a:ext cx="3256018" cy="4764250"/>
          </a:xfrm>
          <a:custGeom>
            <a:avLst/>
            <a:gdLst>
              <a:gd name="connsiteX0" fmla="*/ 0 w 4985657"/>
              <a:gd name="connsiteY0" fmla="*/ 3428766 h 6302629"/>
              <a:gd name="connsiteX1" fmla="*/ 598714 w 4985657"/>
              <a:gd name="connsiteY1" fmla="*/ 130395 h 6302629"/>
              <a:gd name="connsiteX2" fmla="*/ 1317171 w 4985657"/>
              <a:gd name="connsiteY2" fmla="*/ 6302595 h 6302629"/>
              <a:gd name="connsiteX3" fmla="*/ 1970314 w 4985657"/>
              <a:gd name="connsiteY3" fmla="*/ 32423 h 6302629"/>
              <a:gd name="connsiteX4" fmla="*/ 2601685 w 4985657"/>
              <a:gd name="connsiteY4" fmla="*/ 6269938 h 6302629"/>
              <a:gd name="connsiteX5" fmla="*/ 3320142 w 4985657"/>
              <a:gd name="connsiteY5" fmla="*/ 75966 h 6302629"/>
              <a:gd name="connsiteX6" fmla="*/ 3897085 w 4985657"/>
              <a:gd name="connsiteY6" fmla="*/ 6237281 h 6302629"/>
              <a:gd name="connsiteX7" fmla="*/ 4561114 w 4985657"/>
              <a:gd name="connsiteY7" fmla="*/ 65081 h 6302629"/>
              <a:gd name="connsiteX8" fmla="*/ 4985657 w 4985657"/>
              <a:gd name="connsiteY8" fmla="*/ 3537623 h 630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5657" h="6302629">
                <a:moveTo>
                  <a:pt x="0" y="3428766"/>
                </a:moveTo>
                <a:cubicBezTo>
                  <a:pt x="189593" y="1540095"/>
                  <a:pt x="379186" y="-348576"/>
                  <a:pt x="598714" y="130395"/>
                </a:cubicBezTo>
                <a:cubicBezTo>
                  <a:pt x="818242" y="609366"/>
                  <a:pt x="1088571" y="6318924"/>
                  <a:pt x="1317171" y="6302595"/>
                </a:cubicBezTo>
                <a:cubicBezTo>
                  <a:pt x="1545771" y="6286266"/>
                  <a:pt x="1756228" y="37866"/>
                  <a:pt x="1970314" y="32423"/>
                </a:cubicBezTo>
                <a:cubicBezTo>
                  <a:pt x="2184400" y="26980"/>
                  <a:pt x="2376714" y="6262681"/>
                  <a:pt x="2601685" y="6269938"/>
                </a:cubicBezTo>
                <a:cubicBezTo>
                  <a:pt x="2826656" y="6277195"/>
                  <a:pt x="3104242" y="81409"/>
                  <a:pt x="3320142" y="75966"/>
                </a:cubicBezTo>
                <a:cubicBezTo>
                  <a:pt x="3536042" y="70523"/>
                  <a:pt x="3690256" y="6239095"/>
                  <a:pt x="3897085" y="6237281"/>
                </a:cubicBezTo>
                <a:cubicBezTo>
                  <a:pt x="4103914" y="6235467"/>
                  <a:pt x="4379685" y="515024"/>
                  <a:pt x="4561114" y="65081"/>
                </a:cubicBezTo>
                <a:cubicBezTo>
                  <a:pt x="4742543" y="-384862"/>
                  <a:pt x="4864100" y="1576380"/>
                  <a:pt x="4985657" y="3537623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3" name="箭头: 上 42">
            <a:extLst>
              <a:ext uri="{FF2B5EF4-FFF2-40B4-BE49-F238E27FC236}">
                <a16:creationId xmlns:a16="http://schemas.microsoft.com/office/drawing/2014/main" id="{7D0753E5-CBE3-449C-B7FB-AC953CF1F457}"/>
              </a:ext>
            </a:extLst>
          </p:cNvPr>
          <p:cNvSpPr/>
          <p:nvPr/>
        </p:nvSpPr>
        <p:spPr>
          <a:xfrm rot="20009846">
            <a:off x="12320709" y="5323425"/>
            <a:ext cx="751114" cy="5464629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7A9C95F7-ED57-4E7D-8A44-07912B0189B2}"/>
              </a:ext>
            </a:extLst>
          </p:cNvPr>
          <p:cNvSpPr/>
          <p:nvPr/>
        </p:nvSpPr>
        <p:spPr>
          <a:xfrm>
            <a:off x="10798287" y="6631288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任意多边形: 形状 46">
            <a:extLst>
              <a:ext uri="{FF2B5EF4-FFF2-40B4-BE49-F238E27FC236}">
                <a16:creationId xmlns:a16="http://schemas.microsoft.com/office/drawing/2014/main" id="{55464AF4-BBC0-4478-943F-DE7FE5B4677D}"/>
              </a:ext>
            </a:extLst>
          </p:cNvPr>
          <p:cNvSpPr/>
          <p:nvPr/>
        </p:nvSpPr>
        <p:spPr>
          <a:xfrm rot="1137521">
            <a:off x="9773452" y="5655064"/>
            <a:ext cx="3256018" cy="4874473"/>
          </a:xfrm>
          <a:custGeom>
            <a:avLst/>
            <a:gdLst>
              <a:gd name="connsiteX0" fmla="*/ 0 w 4985657"/>
              <a:gd name="connsiteY0" fmla="*/ 3428766 h 6302629"/>
              <a:gd name="connsiteX1" fmla="*/ 598714 w 4985657"/>
              <a:gd name="connsiteY1" fmla="*/ 130395 h 6302629"/>
              <a:gd name="connsiteX2" fmla="*/ 1317171 w 4985657"/>
              <a:gd name="connsiteY2" fmla="*/ 6302595 h 6302629"/>
              <a:gd name="connsiteX3" fmla="*/ 1970314 w 4985657"/>
              <a:gd name="connsiteY3" fmla="*/ 32423 h 6302629"/>
              <a:gd name="connsiteX4" fmla="*/ 2601685 w 4985657"/>
              <a:gd name="connsiteY4" fmla="*/ 6269938 h 6302629"/>
              <a:gd name="connsiteX5" fmla="*/ 3320142 w 4985657"/>
              <a:gd name="connsiteY5" fmla="*/ 75966 h 6302629"/>
              <a:gd name="connsiteX6" fmla="*/ 3897085 w 4985657"/>
              <a:gd name="connsiteY6" fmla="*/ 6237281 h 6302629"/>
              <a:gd name="connsiteX7" fmla="*/ 4561114 w 4985657"/>
              <a:gd name="connsiteY7" fmla="*/ 65081 h 6302629"/>
              <a:gd name="connsiteX8" fmla="*/ 4985657 w 4985657"/>
              <a:gd name="connsiteY8" fmla="*/ 3537623 h 630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5657" h="6302629">
                <a:moveTo>
                  <a:pt x="0" y="3428766"/>
                </a:moveTo>
                <a:cubicBezTo>
                  <a:pt x="189593" y="1540095"/>
                  <a:pt x="379186" y="-348576"/>
                  <a:pt x="598714" y="130395"/>
                </a:cubicBezTo>
                <a:cubicBezTo>
                  <a:pt x="818242" y="609366"/>
                  <a:pt x="1088571" y="6318924"/>
                  <a:pt x="1317171" y="6302595"/>
                </a:cubicBezTo>
                <a:cubicBezTo>
                  <a:pt x="1545771" y="6286266"/>
                  <a:pt x="1756228" y="37866"/>
                  <a:pt x="1970314" y="32423"/>
                </a:cubicBezTo>
                <a:cubicBezTo>
                  <a:pt x="2184400" y="26980"/>
                  <a:pt x="2376714" y="6262681"/>
                  <a:pt x="2601685" y="6269938"/>
                </a:cubicBezTo>
                <a:cubicBezTo>
                  <a:pt x="2826656" y="6277195"/>
                  <a:pt x="3104242" y="81409"/>
                  <a:pt x="3320142" y="75966"/>
                </a:cubicBezTo>
                <a:cubicBezTo>
                  <a:pt x="3536042" y="70523"/>
                  <a:pt x="3690256" y="6239095"/>
                  <a:pt x="3897085" y="6237281"/>
                </a:cubicBezTo>
                <a:cubicBezTo>
                  <a:pt x="4103914" y="6235467"/>
                  <a:pt x="4379685" y="515024"/>
                  <a:pt x="4561114" y="65081"/>
                </a:cubicBezTo>
                <a:cubicBezTo>
                  <a:pt x="4742543" y="-384862"/>
                  <a:pt x="4864100" y="1576380"/>
                  <a:pt x="4985657" y="3537623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1D5E8348-1D9C-40CD-B7A9-2DAF177FEC24}"/>
              </a:ext>
            </a:extLst>
          </p:cNvPr>
          <p:cNvSpPr/>
          <p:nvPr/>
        </p:nvSpPr>
        <p:spPr>
          <a:xfrm>
            <a:off x="12762279" y="7731271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3720BBE6-40DA-42EA-B91F-7CE32496FDDC}"/>
              </a:ext>
            </a:extLst>
          </p:cNvPr>
          <p:cNvSpPr/>
          <p:nvPr/>
        </p:nvSpPr>
        <p:spPr>
          <a:xfrm>
            <a:off x="12356744" y="8483038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0751CD99-FE3F-48D1-AE77-B86DB47D7126}"/>
              </a:ext>
            </a:extLst>
          </p:cNvPr>
          <p:cNvSpPr/>
          <p:nvPr/>
        </p:nvSpPr>
        <p:spPr>
          <a:xfrm>
            <a:off x="12143919" y="6623032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1A6FB125-B957-4328-97A6-085A93EF232D}"/>
              </a:ext>
            </a:extLst>
          </p:cNvPr>
          <p:cNvSpPr/>
          <p:nvPr/>
        </p:nvSpPr>
        <p:spPr>
          <a:xfrm>
            <a:off x="11487938" y="8206077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BDA18D56-56DE-4315-9956-15D3587320E4}"/>
              </a:ext>
            </a:extLst>
          </p:cNvPr>
          <p:cNvSpPr/>
          <p:nvPr/>
        </p:nvSpPr>
        <p:spPr>
          <a:xfrm>
            <a:off x="13111291" y="7120084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C1809E35-C6E4-4725-A80F-5D0BEAE4812D}"/>
              </a:ext>
            </a:extLst>
          </p:cNvPr>
          <p:cNvSpPr/>
          <p:nvPr/>
        </p:nvSpPr>
        <p:spPr>
          <a:xfrm>
            <a:off x="11133127" y="8738827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B7FDE1C7-E60F-4F7C-BA12-BF4A0A2525DA}"/>
              </a:ext>
            </a:extLst>
          </p:cNvPr>
          <p:cNvSpPr/>
          <p:nvPr/>
        </p:nvSpPr>
        <p:spPr>
          <a:xfrm>
            <a:off x="10368101" y="8073175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7E86882B-ABB4-4094-B8D6-ED701FEA3BAC}"/>
              </a:ext>
            </a:extLst>
          </p:cNvPr>
          <p:cNvSpPr/>
          <p:nvPr/>
        </p:nvSpPr>
        <p:spPr>
          <a:xfrm>
            <a:off x="13175304" y="8170442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094D4728-2B92-4A11-80F4-CEF03BF548D5}"/>
              </a:ext>
            </a:extLst>
          </p:cNvPr>
          <p:cNvSpPr/>
          <p:nvPr/>
        </p:nvSpPr>
        <p:spPr>
          <a:xfrm>
            <a:off x="14545401" y="7522033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id="{DEE1926E-2A6B-4CDE-9D8E-E0F98339FE8B}"/>
              </a:ext>
            </a:extLst>
          </p:cNvPr>
          <p:cNvSpPr/>
          <p:nvPr/>
        </p:nvSpPr>
        <p:spPr>
          <a:xfrm>
            <a:off x="13880605" y="7323943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任意多边形: 形状 72">
            <a:extLst>
              <a:ext uri="{FF2B5EF4-FFF2-40B4-BE49-F238E27FC236}">
                <a16:creationId xmlns:a16="http://schemas.microsoft.com/office/drawing/2014/main" id="{3F42F495-4215-4A55-A1AE-4040E7BFEC25}"/>
              </a:ext>
            </a:extLst>
          </p:cNvPr>
          <p:cNvSpPr/>
          <p:nvPr/>
        </p:nvSpPr>
        <p:spPr>
          <a:xfrm rot="12711515">
            <a:off x="13004588" y="6113261"/>
            <a:ext cx="3256018" cy="4874473"/>
          </a:xfrm>
          <a:custGeom>
            <a:avLst/>
            <a:gdLst>
              <a:gd name="connsiteX0" fmla="*/ 0 w 4985657"/>
              <a:gd name="connsiteY0" fmla="*/ 3428766 h 6302629"/>
              <a:gd name="connsiteX1" fmla="*/ 598714 w 4985657"/>
              <a:gd name="connsiteY1" fmla="*/ 130395 h 6302629"/>
              <a:gd name="connsiteX2" fmla="*/ 1317171 w 4985657"/>
              <a:gd name="connsiteY2" fmla="*/ 6302595 h 6302629"/>
              <a:gd name="connsiteX3" fmla="*/ 1970314 w 4985657"/>
              <a:gd name="connsiteY3" fmla="*/ 32423 h 6302629"/>
              <a:gd name="connsiteX4" fmla="*/ 2601685 w 4985657"/>
              <a:gd name="connsiteY4" fmla="*/ 6269938 h 6302629"/>
              <a:gd name="connsiteX5" fmla="*/ 3320142 w 4985657"/>
              <a:gd name="connsiteY5" fmla="*/ 75966 h 6302629"/>
              <a:gd name="connsiteX6" fmla="*/ 3897085 w 4985657"/>
              <a:gd name="connsiteY6" fmla="*/ 6237281 h 6302629"/>
              <a:gd name="connsiteX7" fmla="*/ 4561114 w 4985657"/>
              <a:gd name="connsiteY7" fmla="*/ 65081 h 6302629"/>
              <a:gd name="connsiteX8" fmla="*/ 4985657 w 4985657"/>
              <a:gd name="connsiteY8" fmla="*/ 3537623 h 630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5657" h="6302629">
                <a:moveTo>
                  <a:pt x="0" y="3428766"/>
                </a:moveTo>
                <a:cubicBezTo>
                  <a:pt x="189593" y="1540095"/>
                  <a:pt x="379186" y="-348576"/>
                  <a:pt x="598714" y="130395"/>
                </a:cubicBezTo>
                <a:cubicBezTo>
                  <a:pt x="818242" y="609366"/>
                  <a:pt x="1088571" y="6318924"/>
                  <a:pt x="1317171" y="6302595"/>
                </a:cubicBezTo>
                <a:cubicBezTo>
                  <a:pt x="1545771" y="6286266"/>
                  <a:pt x="1756228" y="37866"/>
                  <a:pt x="1970314" y="32423"/>
                </a:cubicBezTo>
                <a:cubicBezTo>
                  <a:pt x="2184400" y="26980"/>
                  <a:pt x="2376714" y="6262681"/>
                  <a:pt x="2601685" y="6269938"/>
                </a:cubicBezTo>
                <a:cubicBezTo>
                  <a:pt x="2826656" y="6277195"/>
                  <a:pt x="3104242" y="81409"/>
                  <a:pt x="3320142" y="75966"/>
                </a:cubicBezTo>
                <a:cubicBezTo>
                  <a:pt x="3536042" y="70523"/>
                  <a:pt x="3690256" y="6239095"/>
                  <a:pt x="3897085" y="6237281"/>
                </a:cubicBezTo>
                <a:cubicBezTo>
                  <a:pt x="4103914" y="6235467"/>
                  <a:pt x="4379685" y="515024"/>
                  <a:pt x="4561114" y="65081"/>
                </a:cubicBezTo>
                <a:cubicBezTo>
                  <a:pt x="4742543" y="-384862"/>
                  <a:pt x="4864100" y="1576380"/>
                  <a:pt x="4985657" y="3537623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D5AF3C39-030B-44F8-94D1-ECF5965DF400}"/>
              </a:ext>
            </a:extLst>
          </p:cNvPr>
          <p:cNvSpPr/>
          <p:nvPr/>
        </p:nvSpPr>
        <p:spPr>
          <a:xfrm>
            <a:off x="10005464" y="8807073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E09F3C81-BF4A-4D48-93CF-81BAF52536AC}"/>
              </a:ext>
            </a:extLst>
          </p:cNvPr>
          <p:cNvSpPr/>
          <p:nvPr/>
        </p:nvSpPr>
        <p:spPr>
          <a:xfrm>
            <a:off x="10703737" y="7100253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3E4ED08A-6E06-464A-ABAB-FE10CE7AF8D9}"/>
              </a:ext>
            </a:extLst>
          </p:cNvPr>
          <p:cNvSpPr/>
          <p:nvPr/>
        </p:nvSpPr>
        <p:spPr>
          <a:xfrm>
            <a:off x="11743831" y="7414540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弧形 80">
            <a:extLst>
              <a:ext uri="{FF2B5EF4-FFF2-40B4-BE49-F238E27FC236}">
                <a16:creationId xmlns:a16="http://schemas.microsoft.com/office/drawing/2014/main" id="{77175122-AAE6-4B79-833C-F5BD032642C6}"/>
              </a:ext>
            </a:extLst>
          </p:cNvPr>
          <p:cNvSpPr/>
          <p:nvPr/>
        </p:nvSpPr>
        <p:spPr>
          <a:xfrm rot="2182523">
            <a:off x="17107285" y="9120865"/>
            <a:ext cx="1741714" cy="2777071"/>
          </a:xfrm>
          <a:prstGeom prst="arc">
            <a:avLst>
              <a:gd name="adj1" fmla="val 2562675"/>
              <a:gd name="adj2" fmla="val 20598806"/>
            </a:avLst>
          </a:prstGeom>
          <a:noFill/>
          <a:ln w="76200" cap="flat">
            <a:solidFill>
              <a:srgbClr val="5B9BD5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83" name="箭头: 上 82">
            <a:extLst>
              <a:ext uri="{FF2B5EF4-FFF2-40B4-BE49-F238E27FC236}">
                <a16:creationId xmlns:a16="http://schemas.microsoft.com/office/drawing/2014/main" id="{F43B3D5A-2A82-42C7-ABE7-A959AF86EC8D}"/>
              </a:ext>
            </a:extLst>
          </p:cNvPr>
          <p:cNvSpPr/>
          <p:nvPr/>
        </p:nvSpPr>
        <p:spPr>
          <a:xfrm>
            <a:off x="6681017" y="3777258"/>
            <a:ext cx="724578" cy="1054905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D94FE0D3-1870-48B7-B953-FF12ADA93480}"/>
              </a:ext>
            </a:extLst>
          </p:cNvPr>
          <p:cNvSpPr/>
          <p:nvPr/>
        </p:nvSpPr>
        <p:spPr>
          <a:xfrm>
            <a:off x="11252438" y="4053740"/>
            <a:ext cx="435428" cy="435428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F35B8F54-D372-4B90-982F-229E7F2C34F9}"/>
              </a:ext>
            </a:extLst>
          </p:cNvPr>
          <p:cNvSpPr txBox="1"/>
          <p:nvPr/>
        </p:nvSpPr>
        <p:spPr>
          <a:xfrm>
            <a:off x="730106" y="11387091"/>
            <a:ext cx="8911108" cy="1846657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Quasi-homogeneous </a:t>
            </a:r>
            <a:r>
              <a:rPr lang="en-US" altLang="zh-CN" dirty="0">
                <a:solidFill>
                  <a:srgbClr val="000000"/>
                </a:solidFill>
              </a:rPr>
              <a:t>plasma: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When B-field along ray trajectory changes,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w</a:t>
            </a: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ave </a:t>
            </a:r>
            <a:r>
              <a:rPr lang="en-US" altLang="zh-CN" dirty="0">
                <a:solidFill>
                  <a:srgbClr val="000000"/>
                </a:solidFill>
              </a:rPr>
              <a:t>polarization follows B-field.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EEDF3561-AFD2-480D-943A-55E704736465}"/>
              </a:ext>
            </a:extLst>
          </p:cNvPr>
          <p:cNvSpPr txBox="1"/>
          <p:nvPr/>
        </p:nvSpPr>
        <p:spPr>
          <a:xfrm>
            <a:off x="9641214" y="11224572"/>
            <a:ext cx="11247708" cy="1846657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Strongly inhomogeneous </a:t>
            </a:r>
            <a:r>
              <a:rPr lang="en-US" altLang="zh-CN" dirty="0">
                <a:solidFill>
                  <a:srgbClr val="000000"/>
                </a:solidFill>
              </a:rPr>
              <a:t>plasma: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Wave </a:t>
            </a:r>
            <a:r>
              <a:rPr lang="en-US" altLang="zh-CN" dirty="0">
                <a:solidFill>
                  <a:srgbClr val="000000"/>
                </a:solidFill>
              </a:rPr>
              <a:t>polarization fails to follow B-field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Wingdings" panose="05000000000000000000" pitchFamily="2" charset="2"/>
              </a:rPr>
              <a:t> </a:t>
            </a:r>
            <a:r>
              <a:rPr lang="en-US" altLang="zh-CN" dirty="0">
                <a:solidFill>
                  <a:srgbClr val="000000"/>
                </a:solidFill>
                <a:sym typeface="Wingdings" panose="05000000000000000000" pitchFamily="2" charset="2"/>
              </a:rPr>
              <a:t>Another mode emerges  add to form circular pol.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id="{E8D5E696-A764-4688-9CE1-EB1A5F8576EB}"/>
              </a:ext>
            </a:extLst>
          </p:cNvPr>
          <p:cNvSpPr/>
          <p:nvPr/>
        </p:nvSpPr>
        <p:spPr>
          <a:xfrm>
            <a:off x="16046047" y="3860915"/>
            <a:ext cx="828505" cy="771537"/>
          </a:xfrm>
          <a:custGeom>
            <a:avLst/>
            <a:gdLst>
              <a:gd name="connsiteX0" fmla="*/ 0 w 4985657"/>
              <a:gd name="connsiteY0" fmla="*/ 3428766 h 6302629"/>
              <a:gd name="connsiteX1" fmla="*/ 598714 w 4985657"/>
              <a:gd name="connsiteY1" fmla="*/ 130395 h 6302629"/>
              <a:gd name="connsiteX2" fmla="*/ 1317171 w 4985657"/>
              <a:gd name="connsiteY2" fmla="*/ 6302595 h 6302629"/>
              <a:gd name="connsiteX3" fmla="*/ 1970314 w 4985657"/>
              <a:gd name="connsiteY3" fmla="*/ 32423 h 6302629"/>
              <a:gd name="connsiteX4" fmla="*/ 2601685 w 4985657"/>
              <a:gd name="connsiteY4" fmla="*/ 6269938 h 6302629"/>
              <a:gd name="connsiteX5" fmla="*/ 3320142 w 4985657"/>
              <a:gd name="connsiteY5" fmla="*/ 75966 h 6302629"/>
              <a:gd name="connsiteX6" fmla="*/ 3897085 w 4985657"/>
              <a:gd name="connsiteY6" fmla="*/ 6237281 h 6302629"/>
              <a:gd name="connsiteX7" fmla="*/ 4561114 w 4985657"/>
              <a:gd name="connsiteY7" fmla="*/ 65081 h 6302629"/>
              <a:gd name="connsiteX8" fmla="*/ 4985657 w 4985657"/>
              <a:gd name="connsiteY8" fmla="*/ 3537623 h 630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5657" h="6302629">
                <a:moveTo>
                  <a:pt x="0" y="3428766"/>
                </a:moveTo>
                <a:cubicBezTo>
                  <a:pt x="189593" y="1540095"/>
                  <a:pt x="379186" y="-348576"/>
                  <a:pt x="598714" y="130395"/>
                </a:cubicBezTo>
                <a:cubicBezTo>
                  <a:pt x="818242" y="609366"/>
                  <a:pt x="1088571" y="6318924"/>
                  <a:pt x="1317171" y="6302595"/>
                </a:cubicBezTo>
                <a:cubicBezTo>
                  <a:pt x="1545771" y="6286266"/>
                  <a:pt x="1756228" y="37866"/>
                  <a:pt x="1970314" y="32423"/>
                </a:cubicBezTo>
                <a:cubicBezTo>
                  <a:pt x="2184400" y="26980"/>
                  <a:pt x="2376714" y="6262681"/>
                  <a:pt x="2601685" y="6269938"/>
                </a:cubicBezTo>
                <a:cubicBezTo>
                  <a:pt x="2826656" y="6277195"/>
                  <a:pt x="3104242" y="81409"/>
                  <a:pt x="3320142" y="75966"/>
                </a:cubicBezTo>
                <a:cubicBezTo>
                  <a:pt x="3536042" y="70523"/>
                  <a:pt x="3690256" y="6239095"/>
                  <a:pt x="3897085" y="6237281"/>
                </a:cubicBezTo>
                <a:cubicBezTo>
                  <a:pt x="4103914" y="6235467"/>
                  <a:pt x="4379685" y="515024"/>
                  <a:pt x="4561114" y="65081"/>
                </a:cubicBezTo>
                <a:cubicBezTo>
                  <a:pt x="4742543" y="-384862"/>
                  <a:pt x="4864100" y="1576380"/>
                  <a:pt x="4985657" y="3537623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F6D9DE6-A31A-4F71-9288-2ED97A5BBA19}"/>
              </a:ext>
            </a:extLst>
          </p:cNvPr>
          <p:cNvSpPr txBox="1"/>
          <p:nvPr/>
        </p:nvSpPr>
        <p:spPr>
          <a:xfrm>
            <a:off x="20038912" y="6248205"/>
            <a:ext cx="4038599" cy="4616646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Multiplicity </a:t>
            </a: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and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Lorentz</a:t>
            </a:r>
            <a:r>
              <a:rPr lang="en-US" altLang="zh-CN" dirty="0">
                <a:solidFill>
                  <a:srgbClr val="000000"/>
                </a:solidFill>
              </a:rPr>
              <a:t> f</a:t>
            </a: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actor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a</a:t>
            </a: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ffects t</a:t>
            </a:r>
            <a:r>
              <a:rPr lang="en-US" altLang="zh-CN" dirty="0">
                <a:solidFill>
                  <a:srgbClr val="000000"/>
                </a:solidFill>
              </a:rPr>
              <a:t>he </a:t>
            </a:r>
            <a:r>
              <a:rPr lang="en-US" altLang="zh-CN" dirty="0" err="1">
                <a:solidFill>
                  <a:srgbClr val="000000"/>
                </a:solidFill>
              </a:rPr>
              <a:t>reponse</a:t>
            </a:r>
            <a:endParaRPr lang="en-US" altLang="zh-CN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</a:rPr>
              <a:t>o</a:t>
            </a: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f plasma particles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571500" marR="0" indent="-5715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</a:pPr>
            <a:r>
              <a:rPr lang="en-US" altLang="zh-CN" dirty="0">
                <a:solidFill>
                  <a:srgbClr val="000000"/>
                </a:solidFill>
              </a:rPr>
              <a:t>should be 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dirty="0">
                <a:solidFill>
                  <a:srgbClr val="000000"/>
                </a:solidFill>
              </a:rPr>
              <a:t>reflected in c</a:t>
            </a:r>
            <a:r>
              <a:rPr kumimoji="0" lang="en-US" altLang="zh-CN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ircular polarization.</a:t>
            </a:r>
          </a:p>
        </p:txBody>
      </p:sp>
      <p:sp>
        <p:nvSpPr>
          <p:cNvPr id="85" name="箭头: 上 84">
            <a:extLst>
              <a:ext uri="{FF2B5EF4-FFF2-40B4-BE49-F238E27FC236}">
                <a16:creationId xmlns:a16="http://schemas.microsoft.com/office/drawing/2014/main" id="{A7E7E720-FF7F-411E-98D4-8A727CEF6DD9}"/>
              </a:ext>
            </a:extLst>
          </p:cNvPr>
          <p:cNvSpPr/>
          <p:nvPr/>
        </p:nvSpPr>
        <p:spPr>
          <a:xfrm rot="20515041">
            <a:off x="13167604" y="5248093"/>
            <a:ext cx="751114" cy="5464629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箭头: 上 87">
            <a:extLst>
              <a:ext uri="{FF2B5EF4-FFF2-40B4-BE49-F238E27FC236}">
                <a16:creationId xmlns:a16="http://schemas.microsoft.com/office/drawing/2014/main" id="{89953773-56DA-4F39-9C65-E911BF72F016}"/>
              </a:ext>
            </a:extLst>
          </p:cNvPr>
          <p:cNvSpPr/>
          <p:nvPr/>
        </p:nvSpPr>
        <p:spPr>
          <a:xfrm rot="20872630">
            <a:off x="14231674" y="5149418"/>
            <a:ext cx="751114" cy="5464629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箭头: 上 90">
            <a:extLst>
              <a:ext uri="{FF2B5EF4-FFF2-40B4-BE49-F238E27FC236}">
                <a16:creationId xmlns:a16="http://schemas.microsoft.com/office/drawing/2014/main" id="{CDAEC2D3-A13B-4019-834A-BC2F0B416B53}"/>
              </a:ext>
            </a:extLst>
          </p:cNvPr>
          <p:cNvSpPr/>
          <p:nvPr/>
        </p:nvSpPr>
        <p:spPr>
          <a:xfrm rot="19653225">
            <a:off x="11262900" y="4499978"/>
            <a:ext cx="905838" cy="6590302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箭头: 上 91">
            <a:extLst>
              <a:ext uri="{FF2B5EF4-FFF2-40B4-BE49-F238E27FC236}">
                <a16:creationId xmlns:a16="http://schemas.microsoft.com/office/drawing/2014/main" id="{EDB311F8-FB2D-4A45-94F2-A771B1412643}"/>
              </a:ext>
            </a:extLst>
          </p:cNvPr>
          <p:cNvSpPr/>
          <p:nvPr/>
        </p:nvSpPr>
        <p:spPr>
          <a:xfrm rot="19271190">
            <a:off x="10070300" y="4371090"/>
            <a:ext cx="941270" cy="6848081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椭圆 92">
            <a:extLst>
              <a:ext uri="{FF2B5EF4-FFF2-40B4-BE49-F238E27FC236}">
                <a16:creationId xmlns:a16="http://schemas.microsoft.com/office/drawing/2014/main" id="{F27D7EF6-C491-4708-9AB1-8CD57AA05747}"/>
              </a:ext>
            </a:extLst>
          </p:cNvPr>
          <p:cNvSpPr/>
          <p:nvPr/>
        </p:nvSpPr>
        <p:spPr>
          <a:xfrm>
            <a:off x="10595786" y="7445765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箭头: 上 97">
            <a:extLst>
              <a:ext uri="{FF2B5EF4-FFF2-40B4-BE49-F238E27FC236}">
                <a16:creationId xmlns:a16="http://schemas.microsoft.com/office/drawing/2014/main" id="{A378DA2E-F569-45D7-9A30-964A35BFB156}"/>
              </a:ext>
            </a:extLst>
          </p:cNvPr>
          <p:cNvSpPr/>
          <p:nvPr/>
        </p:nvSpPr>
        <p:spPr>
          <a:xfrm rot="20009846">
            <a:off x="3761575" y="5640075"/>
            <a:ext cx="751114" cy="5464629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箭头: 上 98">
            <a:extLst>
              <a:ext uri="{FF2B5EF4-FFF2-40B4-BE49-F238E27FC236}">
                <a16:creationId xmlns:a16="http://schemas.microsoft.com/office/drawing/2014/main" id="{EFE8ADBC-9A22-4832-8DCF-09853A6C47ED}"/>
              </a:ext>
            </a:extLst>
          </p:cNvPr>
          <p:cNvSpPr/>
          <p:nvPr/>
        </p:nvSpPr>
        <p:spPr>
          <a:xfrm rot="20515041">
            <a:off x="4608470" y="5564743"/>
            <a:ext cx="751114" cy="5464629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箭头: 上 99">
            <a:extLst>
              <a:ext uri="{FF2B5EF4-FFF2-40B4-BE49-F238E27FC236}">
                <a16:creationId xmlns:a16="http://schemas.microsoft.com/office/drawing/2014/main" id="{3DE79E80-ABFB-4C8D-B107-409CE3C99AC6}"/>
              </a:ext>
            </a:extLst>
          </p:cNvPr>
          <p:cNvSpPr/>
          <p:nvPr/>
        </p:nvSpPr>
        <p:spPr>
          <a:xfrm rot="20872630">
            <a:off x="5672540" y="5466068"/>
            <a:ext cx="751114" cy="5464629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箭头: 上 100">
            <a:extLst>
              <a:ext uri="{FF2B5EF4-FFF2-40B4-BE49-F238E27FC236}">
                <a16:creationId xmlns:a16="http://schemas.microsoft.com/office/drawing/2014/main" id="{F6E78F1C-3B0F-4E6A-93BF-B1CDF3426161}"/>
              </a:ext>
            </a:extLst>
          </p:cNvPr>
          <p:cNvSpPr/>
          <p:nvPr/>
        </p:nvSpPr>
        <p:spPr>
          <a:xfrm rot="19653225">
            <a:off x="2703766" y="4816628"/>
            <a:ext cx="905838" cy="6590302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箭头: 上 101">
            <a:extLst>
              <a:ext uri="{FF2B5EF4-FFF2-40B4-BE49-F238E27FC236}">
                <a16:creationId xmlns:a16="http://schemas.microsoft.com/office/drawing/2014/main" id="{D99CF9F8-0D44-4A2D-B5AB-BF171D680B9C}"/>
              </a:ext>
            </a:extLst>
          </p:cNvPr>
          <p:cNvSpPr/>
          <p:nvPr/>
        </p:nvSpPr>
        <p:spPr>
          <a:xfrm rot="19271190">
            <a:off x="1511166" y="4687740"/>
            <a:ext cx="941270" cy="6848081"/>
          </a:xfrm>
          <a:prstGeom prst="upArrow">
            <a:avLst/>
          </a:prstGeom>
          <a:solidFill>
            <a:schemeClr val="bg1">
              <a:lumMod val="75000"/>
            </a:schemeClr>
          </a:solidFill>
          <a:ln w="25400" cap="flat">
            <a:noFill/>
            <a:prstDash val="solid"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isometricOffAxis2Top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id="{7EB5C0EE-1E0F-4864-9D33-DC4E27593CBE}"/>
              </a:ext>
            </a:extLst>
          </p:cNvPr>
          <p:cNvSpPr/>
          <p:nvPr/>
        </p:nvSpPr>
        <p:spPr>
          <a:xfrm>
            <a:off x="2308658" y="6797031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椭圆 103">
            <a:extLst>
              <a:ext uri="{FF2B5EF4-FFF2-40B4-BE49-F238E27FC236}">
                <a16:creationId xmlns:a16="http://schemas.microsoft.com/office/drawing/2014/main" id="{3A4DBF36-4587-43E5-B4A1-59A128BD53E6}"/>
              </a:ext>
            </a:extLst>
          </p:cNvPr>
          <p:cNvSpPr/>
          <p:nvPr/>
        </p:nvSpPr>
        <p:spPr>
          <a:xfrm>
            <a:off x="2003879" y="7494917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椭圆 104">
            <a:extLst>
              <a:ext uri="{FF2B5EF4-FFF2-40B4-BE49-F238E27FC236}">
                <a16:creationId xmlns:a16="http://schemas.microsoft.com/office/drawing/2014/main" id="{0D604311-9CA3-405D-A014-F7B3F97802B9}"/>
              </a:ext>
            </a:extLst>
          </p:cNvPr>
          <p:cNvSpPr/>
          <p:nvPr/>
        </p:nvSpPr>
        <p:spPr>
          <a:xfrm>
            <a:off x="1850711" y="8178961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椭圆 105">
            <a:extLst>
              <a:ext uri="{FF2B5EF4-FFF2-40B4-BE49-F238E27FC236}">
                <a16:creationId xmlns:a16="http://schemas.microsoft.com/office/drawing/2014/main" id="{03C1CDFE-F8B3-4068-9FD9-883D28DC8019}"/>
              </a:ext>
            </a:extLst>
          </p:cNvPr>
          <p:cNvSpPr/>
          <p:nvPr/>
        </p:nvSpPr>
        <p:spPr>
          <a:xfrm>
            <a:off x="1780887" y="8624109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椭圆 106">
            <a:extLst>
              <a:ext uri="{FF2B5EF4-FFF2-40B4-BE49-F238E27FC236}">
                <a16:creationId xmlns:a16="http://schemas.microsoft.com/office/drawing/2014/main" id="{1F12C8EF-6AD4-4D2F-AFEA-7F26577F18C5}"/>
              </a:ext>
            </a:extLst>
          </p:cNvPr>
          <p:cNvSpPr/>
          <p:nvPr/>
        </p:nvSpPr>
        <p:spPr>
          <a:xfrm>
            <a:off x="1504702" y="9253102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椭圆 107">
            <a:extLst>
              <a:ext uri="{FF2B5EF4-FFF2-40B4-BE49-F238E27FC236}">
                <a16:creationId xmlns:a16="http://schemas.microsoft.com/office/drawing/2014/main" id="{B5EBDBAC-FDDA-46DA-8540-B832DFA955E6}"/>
              </a:ext>
            </a:extLst>
          </p:cNvPr>
          <p:cNvSpPr/>
          <p:nvPr/>
        </p:nvSpPr>
        <p:spPr>
          <a:xfrm>
            <a:off x="3541218" y="6926254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椭圆 108">
            <a:extLst>
              <a:ext uri="{FF2B5EF4-FFF2-40B4-BE49-F238E27FC236}">
                <a16:creationId xmlns:a16="http://schemas.microsoft.com/office/drawing/2014/main" id="{A67ADBA5-237B-404E-BAED-40E3D4DA5C3D}"/>
              </a:ext>
            </a:extLst>
          </p:cNvPr>
          <p:cNvSpPr/>
          <p:nvPr/>
        </p:nvSpPr>
        <p:spPr>
          <a:xfrm>
            <a:off x="3317224" y="7428049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椭圆 109">
            <a:extLst>
              <a:ext uri="{FF2B5EF4-FFF2-40B4-BE49-F238E27FC236}">
                <a16:creationId xmlns:a16="http://schemas.microsoft.com/office/drawing/2014/main" id="{D75BE264-7083-4AB0-85F5-5A8ACFEC208D}"/>
              </a:ext>
            </a:extLst>
          </p:cNvPr>
          <p:cNvSpPr/>
          <p:nvPr/>
        </p:nvSpPr>
        <p:spPr>
          <a:xfrm>
            <a:off x="3107686" y="8043614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椭圆 110">
            <a:extLst>
              <a:ext uri="{FF2B5EF4-FFF2-40B4-BE49-F238E27FC236}">
                <a16:creationId xmlns:a16="http://schemas.microsoft.com/office/drawing/2014/main" id="{02C8ECB8-24D4-4997-83F1-3CA140896778}"/>
              </a:ext>
            </a:extLst>
          </p:cNvPr>
          <p:cNvSpPr/>
          <p:nvPr/>
        </p:nvSpPr>
        <p:spPr>
          <a:xfrm>
            <a:off x="2832162" y="8575523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椭圆 111">
            <a:extLst>
              <a:ext uri="{FF2B5EF4-FFF2-40B4-BE49-F238E27FC236}">
                <a16:creationId xmlns:a16="http://schemas.microsoft.com/office/drawing/2014/main" id="{4B74CDEF-A599-4845-A461-945E7925267F}"/>
              </a:ext>
            </a:extLst>
          </p:cNvPr>
          <p:cNvSpPr/>
          <p:nvPr/>
        </p:nvSpPr>
        <p:spPr>
          <a:xfrm>
            <a:off x="2597994" y="9087605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椭圆 112">
            <a:extLst>
              <a:ext uri="{FF2B5EF4-FFF2-40B4-BE49-F238E27FC236}">
                <a16:creationId xmlns:a16="http://schemas.microsoft.com/office/drawing/2014/main" id="{14DE83BA-FA72-47D9-B242-7C0A124EBB65}"/>
              </a:ext>
            </a:extLst>
          </p:cNvPr>
          <p:cNvSpPr/>
          <p:nvPr/>
        </p:nvSpPr>
        <p:spPr>
          <a:xfrm>
            <a:off x="4502206" y="7415176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椭圆 113">
            <a:extLst>
              <a:ext uri="{FF2B5EF4-FFF2-40B4-BE49-F238E27FC236}">
                <a16:creationId xmlns:a16="http://schemas.microsoft.com/office/drawing/2014/main" id="{5F9BBD84-481C-413B-BBB3-241C1AB8C81A}"/>
              </a:ext>
            </a:extLst>
          </p:cNvPr>
          <p:cNvSpPr/>
          <p:nvPr/>
        </p:nvSpPr>
        <p:spPr>
          <a:xfrm>
            <a:off x="4167903" y="7850096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6038DCC6-10FC-46C2-8C7B-542ED07C37ED}"/>
              </a:ext>
            </a:extLst>
          </p:cNvPr>
          <p:cNvSpPr/>
          <p:nvPr/>
        </p:nvSpPr>
        <p:spPr>
          <a:xfrm>
            <a:off x="4010843" y="8422969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18494C23-8AD0-40EA-AC1B-4A0FB9768A67}"/>
              </a:ext>
            </a:extLst>
          </p:cNvPr>
          <p:cNvSpPr/>
          <p:nvPr/>
        </p:nvSpPr>
        <p:spPr>
          <a:xfrm>
            <a:off x="3678565" y="8874941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D322F07A-5EC2-4CD0-85E9-92A43E81D7C7}"/>
              </a:ext>
            </a:extLst>
          </p:cNvPr>
          <p:cNvSpPr/>
          <p:nvPr/>
        </p:nvSpPr>
        <p:spPr>
          <a:xfrm>
            <a:off x="5335865" y="7475554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椭圆 117">
            <a:extLst>
              <a:ext uri="{FF2B5EF4-FFF2-40B4-BE49-F238E27FC236}">
                <a16:creationId xmlns:a16="http://schemas.microsoft.com/office/drawing/2014/main" id="{C7E72CC7-90C3-4D2B-BA0D-607D17602AEA}"/>
              </a:ext>
            </a:extLst>
          </p:cNvPr>
          <p:cNvSpPr/>
          <p:nvPr/>
        </p:nvSpPr>
        <p:spPr>
          <a:xfrm>
            <a:off x="5127026" y="7875739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椭圆 118">
            <a:extLst>
              <a:ext uri="{FF2B5EF4-FFF2-40B4-BE49-F238E27FC236}">
                <a16:creationId xmlns:a16="http://schemas.microsoft.com/office/drawing/2014/main" id="{99B7E2D5-E9A0-4383-A34C-604E0F338F00}"/>
              </a:ext>
            </a:extLst>
          </p:cNvPr>
          <p:cNvSpPr/>
          <p:nvPr/>
        </p:nvSpPr>
        <p:spPr>
          <a:xfrm>
            <a:off x="4882438" y="8259309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椭圆 119">
            <a:extLst>
              <a:ext uri="{FF2B5EF4-FFF2-40B4-BE49-F238E27FC236}">
                <a16:creationId xmlns:a16="http://schemas.microsoft.com/office/drawing/2014/main" id="{C5A7AE63-0772-4EFE-B266-0BBD0E456C7B}"/>
              </a:ext>
            </a:extLst>
          </p:cNvPr>
          <p:cNvSpPr/>
          <p:nvPr/>
        </p:nvSpPr>
        <p:spPr>
          <a:xfrm>
            <a:off x="4322120" y="8786871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椭圆 120">
            <a:extLst>
              <a:ext uri="{FF2B5EF4-FFF2-40B4-BE49-F238E27FC236}">
                <a16:creationId xmlns:a16="http://schemas.microsoft.com/office/drawing/2014/main" id="{7BABC2AF-F285-4DA2-9147-66F5BC2E7188}"/>
              </a:ext>
            </a:extLst>
          </p:cNvPr>
          <p:cNvSpPr/>
          <p:nvPr/>
        </p:nvSpPr>
        <p:spPr>
          <a:xfrm>
            <a:off x="6475776" y="7670242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椭圆 121">
            <a:extLst>
              <a:ext uri="{FF2B5EF4-FFF2-40B4-BE49-F238E27FC236}">
                <a16:creationId xmlns:a16="http://schemas.microsoft.com/office/drawing/2014/main" id="{1E6A02F0-0264-48AD-8943-058F296F9CB1}"/>
              </a:ext>
            </a:extLst>
          </p:cNvPr>
          <p:cNvSpPr/>
          <p:nvPr/>
        </p:nvSpPr>
        <p:spPr>
          <a:xfrm>
            <a:off x="5884251" y="8088898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椭圆 122">
            <a:extLst>
              <a:ext uri="{FF2B5EF4-FFF2-40B4-BE49-F238E27FC236}">
                <a16:creationId xmlns:a16="http://schemas.microsoft.com/office/drawing/2014/main" id="{CBDD5EA5-C4A6-4CE8-BDD2-5B98D74C55AB}"/>
              </a:ext>
            </a:extLst>
          </p:cNvPr>
          <p:cNvSpPr/>
          <p:nvPr/>
        </p:nvSpPr>
        <p:spPr>
          <a:xfrm>
            <a:off x="5583011" y="8422969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24658CBC-5E6E-4F2A-8EA2-D9B6B9F392A8}"/>
              </a:ext>
            </a:extLst>
          </p:cNvPr>
          <p:cNvSpPr/>
          <p:nvPr/>
        </p:nvSpPr>
        <p:spPr>
          <a:xfrm>
            <a:off x="5193697" y="8848006"/>
            <a:ext cx="303222" cy="303222"/>
          </a:xfrm>
          <a:prstGeom prst="ellipse">
            <a:avLst/>
          </a:prstGeom>
          <a:solidFill>
            <a:schemeClr val="tx1"/>
          </a:solidFill>
          <a:ln w="254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825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0" grpId="0" animBg="1"/>
      <p:bldP spid="73" grpId="0" animBg="1"/>
      <p:bldP spid="81" grpId="0" animBg="1"/>
      <p:bldP spid="2" grpId="0"/>
      <p:bldP spid="85" grpId="0" animBg="1"/>
      <p:bldP spid="88" grpId="0" animBg="1"/>
      <p:bldP spid="99" grpId="0" animBg="1"/>
      <p:bldP spid="10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8</a:t>
            </a:fld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1D443CF-9C65-4A20-A5C4-43D8E100615F}"/>
              </a:ext>
            </a:extLst>
          </p:cNvPr>
          <p:cNvSpPr txBox="1"/>
          <p:nvPr/>
        </p:nvSpPr>
        <p:spPr>
          <a:xfrm>
            <a:off x="1578431" y="1457001"/>
            <a:ext cx="22587857" cy="5355310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800" b="1" dirty="0">
                <a:solidFill>
                  <a:srgbClr val="000000"/>
                </a:solidFill>
              </a:rPr>
              <a:t>Bayesian analysis:</a:t>
            </a: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</a:endParaRP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sz="4800" dirty="0">
              <a:solidFill>
                <a:srgbClr val="000000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0F59F42-5942-4F56-AE7C-CAB646B8D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469" y="1569963"/>
            <a:ext cx="7039924" cy="79351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79485FD-6387-492C-A47B-C717D0920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445" y="2371983"/>
            <a:ext cx="13095268" cy="1830287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8FF42FF8-9708-4538-8B81-4C5AD87620EF}"/>
              </a:ext>
            </a:extLst>
          </p:cNvPr>
          <p:cNvGrpSpPr/>
          <p:nvPr/>
        </p:nvGrpSpPr>
        <p:grpSpPr>
          <a:xfrm>
            <a:off x="1240972" y="3555575"/>
            <a:ext cx="8795658" cy="4669852"/>
            <a:chOff x="941611" y="3777343"/>
            <a:chExt cx="8049987" cy="4669852"/>
          </a:xfrm>
        </p:grpSpPr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F742F280-C12E-40B4-8682-C8E0F98424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9217" y="3777343"/>
              <a:ext cx="1846747" cy="2290600"/>
            </a:xfrm>
            <a:prstGeom prst="straightConnector1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7382366E-F7F6-4ADD-89B2-BE644EEDA78B}"/>
                </a:ext>
              </a:extLst>
            </p:cNvPr>
            <p:cNvSpPr txBox="1"/>
            <p:nvPr/>
          </p:nvSpPr>
          <p:spPr>
            <a:xfrm>
              <a:off x="941611" y="6231206"/>
              <a:ext cx="8049987" cy="2215989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400" dirty="0">
                  <a:solidFill>
                    <a:srgbClr val="000000"/>
                  </a:solidFill>
                  <a:sym typeface="Wingdings" panose="05000000000000000000" pitchFamily="2" charset="2"/>
                </a:rPr>
                <a:t>3 pulsars from FAST released data:</a:t>
              </a: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400" i="1" dirty="0">
                  <a:solidFill>
                    <a:srgbClr val="000000"/>
                  </a:solidFill>
                  <a:sym typeface="Wingdings" panose="05000000000000000000" pitchFamily="2" charset="2"/>
                </a:rPr>
                <a:t>V</a:t>
              </a:r>
              <a:r>
                <a:rPr lang="en-US" altLang="zh-CN" sz="4400" dirty="0">
                  <a:solidFill>
                    <a:srgbClr val="000000"/>
                  </a:solidFill>
                  <a:sym typeface="Wingdings" panose="05000000000000000000" pitchFamily="2" charset="2"/>
                </a:rPr>
                <a:t>/</a:t>
              </a:r>
              <a:r>
                <a:rPr lang="en-US" altLang="zh-CN" sz="4400" i="1" dirty="0">
                  <a:solidFill>
                    <a:srgbClr val="000000"/>
                  </a:solidFill>
                  <a:sym typeface="Wingdings" panose="05000000000000000000" pitchFamily="2" charset="2"/>
                </a:rPr>
                <a:t>P</a:t>
              </a:r>
              <a:r>
                <a:rPr lang="en-US" altLang="zh-CN" sz="4400" dirty="0">
                  <a:solidFill>
                    <a:srgbClr val="000000"/>
                  </a:solidFill>
                  <a:sym typeface="Wingdings" panose="05000000000000000000" pitchFamily="2" charset="2"/>
                </a:rPr>
                <a:t> </a:t>
              </a:r>
              <a:r>
                <a:rPr lang="en-US" altLang="zh-CN" sz="4400" dirty="0" err="1">
                  <a:solidFill>
                    <a:srgbClr val="000000"/>
                  </a:solidFill>
                  <a:sym typeface="Wingdings" panose="05000000000000000000" pitchFamily="2" charset="2"/>
                </a:rPr>
                <a:t>v.s</a:t>
              </a:r>
              <a:r>
                <a:rPr lang="en-US" altLang="zh-CN" sz="4400" dirty="0">
                  <a:solidFill>
                    <a:srgbClr val="000000"/>
                  </a:solidFill>
                  <a:sym typeface="Wingdings" panose="05000000000000000000" pitchFamily="2" charset="2"/>
                </a:rPr>
                <a:t>. frequency on single pulse</a:t>
              </a: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400" dirty="0">
                  <a:solidFill>
                    <a:srgbClr val="000000"/>
                  </a:solidFill>
                  <a:sym typeface="Wingdings" panose="05000000000000000000" pitchFamily="2" charset="2"/>
                </a:rPr>
                <a:t>phase bins.</a:t>
              </a:r>
              <a:endParaRPr lang="en-US" altLang="zh-CN" sz="4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683BEBEE-A396-4A82-8B40-C2B974D1296C}"/>
              </a:ext>
            </a:extLst>
          </p:cNvPr>
          <p:cNvGrpSpPr/>
          <p:nvPr/>
        </p:nvGrpSpPr>
        <p:grpSpPr>
          <a:xfrm>
            <a:off x="7089419" y="3547033"/>
            <a:ext cx="14235696" cy="2879169"/>
            <a:chOff x="6422241" y="3632274"/>
            <a:chExt cx="17629650" cy="2681136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291DC12-7D5C-48DB-ABEB-DFE9D686A64C}"/>
                </a:ext>
              </a:extLst>
            </p:cNvPr>
            <p:cNvSpPr txBox="1"/>
            <p:nvPr/>
          </p:nvSpPr>
          <p:spPr>
            <a:xfrm>
              <a:off x="13291362" y="4774529"/>
              <a:ext cx="10760529" cy="153888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400" dirty="0">
                  <a:solidFill>
                    <a:srgbClr val="000000"/>
                  </a:solidFill>
                </a:rPr>
                <a:t>Parameters:</a:t>
              </a:r>
            </a:p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44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</a:t>
              </a:r>
              <a:r>
                <a:rPr lang="en-US" altLang="zh-CN" sz="4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44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r>
                <a:rPr lang="en-US" altLang="zh-CN" sz="44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n-US" altLang="zh-CN" sz="44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z</a:t>
              </a:r>
              <a:r>
                <a:rPr lang="en-US" altLang="zh-CN" sz="4400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372084CB-5576-4E88-8CA0-9D4251C6CB99}"/>
                </a:ext>
              </a:extLst>
            </p:cNvPr>
            <p:cNvCxnSpPr>
              <a:cxnSpLocks/>
            </p:cNvCxnSpPr>
            <p:nvPr/>
          </p:nvCxnSpPr>
          <p:spPr>
            <a:xfrm>
              <a:off x="6422241" y="3632274"/>
              <a:ext cx="6809515" cy="1528086"/>
            </a:xfrm>
            <a:prstGeom prst="straightConnector1">
              <a:avLst/>
            </a:prstGeom>
            <a:noFill/>
            <a:ln w="76200" cap="flat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64F990C7-58FB-4E8C-B7F6-89517E003CA2}"/>
              </a:ext>
            </a:extLst>
          </p:cNvPr>
          <p:cNvSpPr/>
          <p:nvPr/>
        </p:nvSpPr>
        <p:spPr>
          <a:xfrm>
            <a:off x="1338794" y="9408980"/>
            <a:ext cx="64059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: circular polarization fraction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 = sqrt(</a:t>
            </a: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en-US" altLang="zh-CN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altLang="zh-CN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: linear polarization intensity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</a:rPr>
              <a:t>: circular polarization intensity</a:t>
            </a:r>
            <a:endParaRPr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D675459F-194F-47FE-8A14-5E57A737011F}"/>
              </a:ext>
            </a:extLst>
          </p:cNvPr>
          <p:cNvSpPr/>
          <p:nvPr/>
        </p:nvSpPr>
        <p:spPr>
          <a:xfrm>
            <a:off x="17969932" y="12122211"/>
            <a:ext cx="48461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solidFill>
                  <a:srgbClr val="000000"/>
                </a:solidFill>
              </a:rPr>
              <a:t>Cao et al. 2026 </a:t>
            </a:r>
            <a:r>
              <a:rPr lang="en-US" altLang="zh-CN" sz="4400" b="1" i="1" dirty="0">
                <a:solidFill>
                  <a:srgbClr val="000000"/>
                </a:solidFill>
              </a:rPr>
              <a:t>A&amp;A</a:t>
            </a:r>
            <a:endParaRPr lang="zh-CN" altLang="en-US" sz="4400" b="1" i="1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030B91AC-5C12-4D1D-B323-34DD0316BA17}"/>
              </a:ext>
            </a:extLst>
          </p:cNvPr>
          <p:cNvGrpSpPr/>
          <p:nvPr/>
        </p:nvGrpSpPr>
        <p:grpSpPr>
          <a:xfrm>
            <a:off x="6369469" y="3483429"/>
            <a:ext cx="13040569" cy="8096949"/>
            <a:chOff x="6369469" y="3483429"/>
            <a:chExt cx="13040569" cy="8096949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7F9585C9-F344-4CD0-BB4D-3B1B394C36D8}"/>
                </a:ext>
              </a:extLst>
            </p:cNvPr>
            <p:cNvGrpSpPr/>
            <p:nvPr/>
          </p:nvGrpSpPr>
          <p:grpSpPr>
            <a:xfrm>
              <a:off x="6369469" y="3483429"/>
              <a:ext cx="12563477" cy="5974064"/>
              <a:chOff x="5841543" y="3777343"/>
              <a:chExt cx="12563477" cy="5974064"/>
            </a:xfrm>
          </p:grpSpPr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ED60598-60EF-41E4-9DD1-6B1027AEC2C1}"/>
                  </a:ext>
                </a:extLst>
              </p:cNvPr>
              <p:cNvSpPr txBox="1"/>
              <p:nvPr/>
            </p:nvSpPr>
            <p:spPr>
              <a:xfrm>
                <a:off x="10572749" y="8212526"/>
                <a:ext cx="7832271" cy="153888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400" dirty="0">
                    <a:solidFill>
                      <a:srgbClr val="000000"/>
                    </a:solidFill>
                  </a:rPr>
                  <a:t>Solving mode coupling equation</a:t>
                </a:r>
              </a:p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4400" dirty="0">
                    <a:solidFill>
                      <a:schemeClr val="bg1">
                        <a:lumMod val="50000"/>
                      </a:schemeClr>
                    </a:solidFill>
                  </a:rPr>
                  <a:t>(</a:t>
                </a:r>
                <a:r>
                  <a:rPr lang="en-US" altLang="zh-CN" sz="4400" dirty="0" err="1">
                    <a:solidFill>
                      <a:schemeClr val="bg1">
                        <a:lumMod val="50000"/>
                      </a:schemeClr>
                    </a:solidFill>
                  </a:rPr>
                  <a:t>Lyubarskii</a:t>
                </a:r>
                <a:r>
                  <a:rPr lang="en-US" altLang="zh-CN" sz="4400" dirty="0">
                    <a:solidFill>
                      <a:schemeClr val="bg1">
                        <a:lumMod val="50000"/>
                      </a:schemeClr>
                    </a:solidFill>
                  </a:rPr>
                  <a:t> &amp; </a:t>
                </a:r>
                <a:r>
                  <a:rPr lang="en-US" altLang="zh-CN" sz="4400" dirty="0" err="1">
                    <a:solidFill>
                      <a:schemeClr val="bg1">
                        <a:lumMod val="50000"/>
                      </a:schemeClr>
                    </a:solidFill>
                  </a:rPr>
                  <a:t>Petrova</a:t>
                </a:r>
                <a:r>
                  <a:rPr lang="en-US" altLang="zh-CN" sz="4400" dirty="0">
                    <a:solidFill>
                      <a:schemeClr val="bg1">
                        <a:lumMod val="50000"/>
                      </a:schemeClr>
                    </a:solidFill>
                  </a:rPr>
                  <a:t> 1999 </a:t>
                </a:r>
                <a:r>
                  <a:rPr lang="en-US" altLang="zh-CN" sz="4400" i="1" dirty="0" err="1">
                    <a:solidFill>
                      <a:schemeClr val="bg1">
                        <a:lumMod val="50000"/>
                      </a:schemeClr>
                    </a:solidFill>
                  </a:rPr>
                  <a:t>ApSS</a:t>
                </a:r>
                <a:r>
                  <a:rPr lang="en-US" altLang="zh-CN" sz="4400" dirty="0">
                    <a:solidFill>
                      <a:schemeClr val="bg1">
                        <a:lumMod val="50000"/>
                      </a:schemeClr>
                    </a:solidFill>
                  </a:rPr>
                  <a:t>)</a:t>
                </a:r>
              </a:p>
            </p:txBody>
          </p:sp>
          <p:cxnSp>
            <p:nvCxnSpPr>
              <p:cNvPr id="12" name="直接箭头连接符 11">
                <a:extLst>
                  <a:ext uri="{FF2B5EF4-FFF2-40B4-BE49-F238E27FC236}">
                    <a16:creationId xmlns:a16="http://schemas.microsoft.com/office/drawing/2014/main" id="{8A418D3D-1327-4BDA-A307-62D029112C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41543" y="3777343"/>
                <a:ext cx="7542177" cy="4243864"/>
              </a:xfrm>
              <a:prstGeom prst="straightConnector1">
                <a:avLst/>
              </a:prstGeom>
              <a:noFill/>
              <a:ln w="76200" cap="flat">
                <a:solidFill>
                  <a:srgbClr val="5B9BD5"/>
                </a:solidFill>
                <a:prstDash val="solid"/>
                <a:miter lim="800000"/>
                <a:tailEnd type="triangle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7FB99910-00D4-40D2-A866-12A90DD3AB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6549"/>
            <a:stretch/>
          </p:blipFill>
          <p:spPr>
            <a:xfrm>
              <a:off x="10590990" y="9356576"/>
              <a:ext cx="8819048" cy="2223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615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>
            <a:spLocks noGrp="1"/>
          </p:cNvSpPr>
          <p:nvPr>
            <p:ph type="sldNum" sz="quarter" idx="2"/>
          </p:nvPr>
        </p:nvSpPr>
        <p:spPr>
          <a:xfrm>
            <a:off x="17221200" y="12802234"/>
            <a:ext cx="5486400" cy="5511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24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9</a:t>
            </a:fld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FA1467F-7C9B-4FA7-856D-B9D06A0F62E0}"/>
              </a:ext>
            </a:extLst>
          </p:cNvPr>
          <p:cNvGrpSpPr/>
          <p:nvPr/>
        </p:nvGrpSpPr>
        <p:grpSpPr>
          <a:xfrm>
            <a:off x="905999" y="2798325"/>
            <a:ext cx="22571998" cy="8087390"/>
            <a:chOff x="797142" y="2547954"/>
            <a:chExt cx="22571998" cy="8087390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1DA83661-3E07-4CAC-A20B-2FA5AE3A1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7142" y="2547954"/>
              <a:ext cx="22571998" cy="8087390"/>
            </a:xfrm>
            <a:prstGeom prst="rect">
              <a:avLst/>
            </a:prstGeom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BD5E5F57-7305-4445-87DF-6B13135D2864}"/>
                </a:ext>
              </a:extLst>
            </p:cNvPr>
            <p:cNvSpPr txBox="1"/>
            <p:nvPr/>
          </p:nvSpPr>
          <p:spPr>
            <a:xfrm>
              <a:off x="10961912" y="7530772"/>
              <a:ext cx="9688285" cy="86177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Example 1: Small left-handed circular pol.</a:t>
              </a:r>
              <a:endPara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D4AF455B-1DF1-4251-8DB2-F9C8B7483826}"/>
              </a:ext>
            </a:extLst>
          </p:cNvPr>
          <p:cNvGrpSpPr/>
          <p:nvPr/>
        </p:nvGrpSpPr>
        <p:grpSpPr>
          <a:xfrm>
            <a:off x="641080" y="2549592"/>
            <a:ext cx="23021809" cy="8336123"/>
            <a:chOff x="641080" y="2480523"/>
            <a:chExt cx="23021809" cy="8336123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78E3E21A-8513-4A4E-9BB2-4460AC994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080" y="2480523"/>
              <a:ext cx="23021809" cy="8336123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1403D7C1-610C-4FE8-B2F6-DEC8B040C568}"/>
                </a:ext>
              </a:extLst>
            </p:cNvPr>
            <p:cNvSpPr txBox="1"/>
            <p:nvPr/>
          </p:nvSpPr>
          <p:spPr>
            <a:xfrm>
              <a:off x="9699173" y="6032106"/>
              <a:ext cx="10265227" cy="86177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Example 2: Large right-handed circular pol.</a:t>
              </a:r>
              <a:endPara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E4DCCF3-5B64-43E2-8050-6EA1FD13481C}"/>
              </a:ext>
            </a:extLst>
          </p:cNvPr>
          <p:cNvGrpSpPr/>
          <p:nvPr/>
        </p:nvGrpSpPr>
        <p:grpSpPr>
          <a:xfrm>
            <a:off x="641080" y="2549591"/>
            <a:ext cx="23326358" cy="8336123"/>
            <a:chOff x="488805" y="2709432"/>
            <a:chExt cx="23326358" cy="8336123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F5BFF9D-977F-4A10-ABBA-471A724FD066}"/>
                </a:ext>
              </a:extLst>
            </p:cNvPr>
            <p:cNvGrpSpPr/>
            <p:nvPr/>
          </p:nvGrpSpPr>
          <p:grpSpPr>
            <a:xfrm>
              <a:off x="488805" y="2709432"/>
              <a:ext cx="23326358" cy="8336123"/>
              <a:chOff x="416559" y="2865277"/>
              <a:chExt cx="23326358" cy="8336123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A1271C48-317A-4020-8FCD-51B3ECA4D3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6559" y="2865277"/>
                <a:ext cx="23326358" cy="8336123"/>
              </a:xfrm>
              <a:prstGeom prst="rect">
                <a:avLst/>
              </a:prstGeom>
            </p:spPr>
          </p:pic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C94A083-CB16-4A69-9998-EFA5B025AE35}"/>
                  </a:ext>
                </a:extLst>
              </p:cNvPr>
              <p:cNvSpPr txBox="1"/>
              <p:nvPr/>
            </p:nvSpPr>
            <p:spPr>
              <a:xfrm>
                <a:off x="9706281" y="8252675"/>
                <a:ext cx="13251690" cy="86177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t">
                <a:sp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44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sym typeface="Calibri"/>
                  </a:rPr>
                  <a:t>Example 3: handedness changing </a:t>
                </a:r>
                <a:r>
                  <a:rPr lang="en-US" altLang="zh-CN" sz="4400" dirty="0">
                    <a:solidFill>
                      <a:srgbClr val="000000"/>
                    </a:solidFill>
                  </a:rPr>
                  <a:t>with frequency.</a:t>
                </a:r>
                <a:endParaRPr kumimoji="0" lang="zh-CN" altLang="en-US" sz="4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Calibri"/>
                </a:endParaRPr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03AE9B07-5F37-45E4-8C94-BF70685143E3}"/>
                </a:ext>
              </a:extLst>
            </p:cNvPr>
            <p:cNvGrpSpPr/>
            <p:nvPr/>
          </p:nvGrpSpPr>
          <p:grpSpPr>
            <a:xfrm>
              <a:off x="8616016" y="6444337"/>
              <a:ext cx="14938183" cy="141516"/>
              <a:chOff x="8651325" y="6335484"/>
              <a:chExt cx="15123075" cy="0"/>
            </a:xfrm>
          </p:grpSpPr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A19E7EB7-E5B6-438D-ABC0-90702C90EA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51325" y="6335484"/>
                <a:ext cx="4934046" cy="0"/>
              </a:xfrm>
              <a:prstGeom prst="line">
                <a:avLst/>
              </a:prstGeom>
              <a:noFill/>
              <a:ln w="57150" cap="flat">
                <a:solidFill>
                  <a:srgbClr val="5B9BD5"/>
                </a:solidFill>
                <a:prstDash val="sysDash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0F8B7B21-6747-4C5B-8F27-2A7994BE5C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26886" y="6335484"/>
                <a:ext cx="10047514" cy="0"/>
              </a:xfrm>
              <a:prstGeom prst="line">
                <a:avLst/>
              </a:prstGeom>
              <a:noFill/>
              <a:ln w="57150" cap="flat">
                <a:solidFill>
                  <a:srgbClr val="5B9BD5"/>
                </a:solidFill>
                <a:prstDash val="sysDash"/>
                <a:miter lim="8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6B2FAD0A-3A8C-4DE5-8028-A343FF17BD25}"/>
              </a:ext>
            </a:extLst>
          </p:cNvPr>
          <p:cNvSpPr/>
          <p:nvPr/>
        </p:nvSpPr>
        <p:spPr>
          <a:xfrm>
            <a:off x="683449" y="492547"/>
            <a:ext cx="1090394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altLang="zh-CN" sz="8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Results &amp; Discussion</a:t>
            </a:r>
            <a:endParaRPr lang="en-US" altLang="zh-CN" sz="88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0B574BE-4467-4EC0-9EF1-2A362CE1954A}"/>
              </a:ext>
            </a:extLst>
          </p:cNvPr>
          <p:cNvSpPr/>
          <p:nvPr/>
        </p:nvSpPr>
        <p:spPr>
          <a:xfrm>
            <a:off x="17969932" y="12122211"/>
            <a:ext cx="48461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solidFill>
                  <a:srgbClr val="000000"/>
                </a:solidFill>
              </a:rPr>
              <a:t>Cao et al. 2026 </a:t>
            </a:r>
            <a:r>
              <a:rPr lang="en-US" altLang="zh-CN" sz="4400" b="1" i="1" dirty="0">
                <a:solidFill>
                  <a:srgbClr val="000000"/>
                </a:solidFill>
              </a:rPr>
              <a:t>A&amp;A</a:t>
            </a:r>
            <a:endParaRPr lang="zh-CN" altLang="en-US" sz="4400" b="1" i="1" dirty="0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C198F43B-AB1D-4778-A770-74AB4DA19E49}"/>
              </a:ext>
            </a:extLst>
          </p:cNvPr>
          <p:cNvGrpSpPr/>
          <p:nvPr/>
        </p:nvGrpSpPr>
        <p:grpSpPr>
          <a:xfrm>
            <a:off x="822070" y="2549591"/>
            <a:ext cx="22951125" cy="8336123"/>
            <a:chOff x="822070" y="2865277"/>
            <a:chExt cx="22951125" cy="833612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B134ADE-5C4D-48E9-8E37-AA15CFF3D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070" y="2865277"/>
              <a:ext cx="22951125" cy="8336123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FED659A-9A78-4C4E-9017-8E6E89FD3A5D}"/>
                </a:ext>
              </a:extLst>
            </p:cNvPr>
            <p:cNvSpPr txBox="1"/>
            <p:nvPr/>
          </p:nvSpPr>
          <p:spPr>
            <a:xfrm>
              <a:off x="12339601" y="4299857"/>
              <a:ext cx="6819256" cy="86177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t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Example 4: bad fitting</a:t>
              </a:r>
              <a:endParaRPr kumimoji="0" lang="zh-CN" alt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6D39DBCD-50FD-45D0-B552-1E2D8313A100}"/>
              </a:ext>
            </a:extLst>
          </p:cNvPr>
          <p:cNvSpPr txBox="1"/>
          <p:nvPr/>
        </p:nvSpPr>
        <p:spPr>
          <a:xfrm>
            <a:off x="2819401" y="11475882"/>
            <a:ext cx="15392399" cy="1538881"/>
          </a:xfrm>
          <a:prstGeom prst="rect">
            <a:avLst/>
          </a:prstGeom>
          <a:noFill/>
          <a:ln w="254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400" dirty="0">
                <a:solidFill>
                  <a:srgbClr val="000000"/>
                </a:solidFill>
              </a:rPr>
              <a:t>The limiting polarization effect could result in the </a:t>
            </a:r>
            <a:r>
              <a:rPr lang="en-US" altLang="zh-CN" sz="4400" dirty="0">
                <a:solidFill>
                  <a:srgbClr val="1313FF"/>
                </a:solidFill>
              </a:rPr>
              <a:t>d</a:t>
            </a: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1313FF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iversity</a:t>
            </a: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of circular polarization </a:t>
            </a:r>
            <a:r>
              <a:rPr lang="en-US" altLang="zh-CN" sz="4400" dirty="0">
                <a:solidFill>
                  <a:srgbClr val="000000"/>
                </a:solidFill>
              </a:rPr>
              <a:t>spectra, though n</a:t>
            </a:r>
            <a:r>
              <a:rPr kumimoji="0" lang="en-US" altLang="zh-CN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ot quantitative enough.</a:t>
            </a:r>
            <a:endParaRPr kumimoji="0" lang="zh-CN" altLang="en-US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236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5A741BC-5D2F-4784-8E17-11044AF19584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OqCWkg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qglpI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OqCWki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6oJaSC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6oJaSG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6oJaSD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6oJaSH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DqglpIbMSa70UIAACGIAAAKQAAAHVuaXZlcnNhbC9za2luX2N1c3RvbWl6YXRpb25fc2V0dGluZ3MueG1stVrrbuJKEv6/T9FidaSz0ipczC0rhpWxm8QaYjjYSWZ2tbIa3AlWbDfHbpjhiB/7NPtg+yRb3baDTYDYmVk8icbVVV9V160vZBC/eKG2iTkLvD8I91hoUc698Dke/gmhwZL5LJpFNKY8rh8oj17osm9G+MQEDagxJ6FLIlcTo/Gwgcbyg/o9ta/34a09ardQr41buI903NFg7FrRrxUNxvRWUxvUjyAS3IguachPow7qhdG3AkYY04gboUu/D5Uid36oOIObiLge8MXDbls8+0zrXm+LB7WbnV4H71uqoihdpHX0pt7Y93rXPbWJcKPdaSj7Ub+ltBTU7HSa1919s9fqKPA2vu4CShtfd1G712639H0Lt0AaqepIb2n7nnLdbKqgDfevtf14POo1GqjZbCptfd/pKuNRAwG3Ahiq0hcOVHRlpHT36kht9hU01sajcXuPddzVOqjfwt1GY98ejZRG4+Dcw+zy7jpQS08nc+c7gCdDcHJU5Fb9RHINlpsoAmabBmufcIo891NtNscWNm3VNqZmLc1LmcMZV2ZOkZoQgRySgA41FnIARtPQ36Ffl2y9+8ugLkcyNmlOvh7ydGnIYsM5C6+WCdRVyKKA+LXhn5OUSSdURpJtaVRF7oks6UFdT37KiqW6II3huSS0ZMGahLsJe2ZXC7J8eY7YJnRLmbnarWnke+ELcDeuexq+qMj3Ym5wGhTsw33xlBdbQ5uKqTCvi8VTStInC+pnGhvyU0HuoPJ9jxyJbr3Y41JUbYrnkuiaPNNiAPqqeC7LhKClGLWeeN4X4vQ7B3ZFVH3rIrtPdjQqKkm65EUptt6sq+bTOmLPwtlFufcD/SrnM2g64bOwsCGeUkJigkJhqSilbpPz148Y09fjXjIIQAsEN99cUlLS50aONr2bqeZXZzK9mToj46YGfUtWJRJl+Wur2//e7HShc6VyJZGsO3UyKWIhCdZplMMy7fl04gAgnjgm/mLXhuJ3ZdHpvT0xTFwbpv+pDABLwUNtKH6XEb2fz2HdcKyJoWPHsBxzaku/TLCN9drwK9ugFdlSxBnaevQb4iuKoD17EUWx77lyQLRsL9zQEvr06Z1qmA6sVvbc0ORqNbRYFO3+KpHJhq8geVYkRq4Xk4VPXakWUkSOi/YC2uW2DME/vvKAkwXEC6/KaJ+rj4Z549jT6cRysKlnlNoQhy7SIyI0VQeaqxaeA0ZEYPn+mLgjs08iINX3K4PcGje3E/ixhSG33vPKhx/+AWtmGEIyo2EJQUgcPIess6zH6VwXPgSFiKA1ieNvLHILSZMPXQlsw9SmkJqancO3BUyGDYH3wiWkDl3yEnh32LLUG+yMpl8gx6E2pxWFpp+hJD9XFPqKLaghbJUQM9UH40bu30QZZgWS1eCSiHyHbRlZLkFOeHPrsU0MFOFhKBNZjfFVZU0W/u0eAmmokzPVngCDs+Xbs7elYErkwjJXQhe0IQ3rIrt+uzf+4YxVY4J1B9JNnz46tuySQmlAdihkHBF3S8IlRQu6JBuohB2MuZ4rx0TkpQm/b7w/EOFp//klbV2mjr/88gGTCg3vhGWwXwZlsE1Z8/e0C7elM/igISLXz1pRxgEfNsHSsKnOjenPCVHsBRs/6dI/I1CvxlUN1rt2/Li/yoft/2CMlbTgkQEdbeSxSkIYVmKx5MDi6VcSNMwxqJsl/RwavjiYVgIwpymGydAPwDyA5wqGPIBHq0E84pFl2LDZeqQLcfooISxrNYna6XiLM6JP4Vz+WqoL+sRgv+RTsk02MrB2yfCXiXJuq1RYWmzDnoDhJmA+J0kFqL4XiDNUOdj7O+zk7w2K83lkG9+V1e17L3JFAD9vAvp2H/YUsUBSfRJneZ0sSn//QUOSKc4TvbNqG4jXAi0dq1x9/lDELKzOtVtHU00NixOFqGe/vBxUh/DJxLaciToSCFAmAeHLFazCT+KcVx4rORHoeKwCXjp5i5Joufrvv/9THubInoSKUurfquJA8YuuiV/x/mkyTuN/lcCx1VFRVL6UFEwPVJlo+fOVbUCC/pQjC0mWpYAF4oqrlGoogTSMqm2r2u0dVIkli4JtItgLVgS5U+efofHJvX5teEeiF2icNmN+VSDpeZGbvLINhyPuhvteSCuK//BKJCZvGzNH1XV59oca9b3lS7L8unCASa/5kM+eq+Bpt6oJ3fkIkroer44pF7esa0FLSN4PDWF7cq17JRwuVHwCPZwX7mdCHjF/Jm623l7lAoO4iIM0Hj4RP4bYZK95lnjFvqXBy9jypGPWGRgxE7vFIY82Ke+Bdsw9F8Xj5nFTyjHjA/NhYdCS+eSgi/RjKU0byavfvIJX2hvL4ZyVDuVMPxCP+U36nb/hzxGP+S2xqIj79jdCxyN5yew6bkSiPD0XuwTnROiAh4ayS6U82VuRR1gwEdeycc6klFDkDJhLh3JttL2ApuUsaHmD62csHoSv25c7IbPYyWnH4muHwsAhfeuX83fAPe7T88kt5wElmI++fK9YAcnXB8fOSKiI79b0Uw0OImS5Ep0+rqEU41NNuDP5huac3DrrZ6Kd5SSlNZdFA9nPZTuvpDIUXbyaKpbU+mWhQf2Nnwb1SxEapLDnAxhuggWNMOSAB10ujVCRmGdfZVdhD3JHeiR3ZjQPwFeAHcIZKauEHKGQWHJblVVL8pIfh70l93y6pVmnyhFyzrk8/0EM1XE5uVU+oU88n94ppXIVpK3ukIvFFpijn5WSJ7K8kqORikXHySKWsz/RrbK152DjidUo69Ii3fMNmvGjqNdPqALec94f1PPLLPSoN9+yHtNAFPDO/qnB/wBQSwMEFAACAAgA6oJaSG7UU1AADQAAvxwAABcAAAB1bml2ZXJzYWwvdW5pdmVyc2FsLnBuZ+2YeVyS+fbHn8pW0/k5jWmmch2nvJXjVmpm6pRbNeOWmSuQmaOloia4Iert1miTS7cyZ8Jkrjaoqag5biw6jaMYKKiIGwIZgySIpoSoINyHu71+f9+//YMXz3k/3+0czjnfz4v7gf6+evtM9gEAoHfxgtdlANhRBgDb3+/ZBZL3MSOZ4Ne2tMu+5wECw3QeNHTizvmdA4CWUl1V9E7Q3ptyITwNAPR7tZ9t1OTaGwBgeuWi17krmTApN6D+C/kUdTbLrzufnJ94z/rO4VQri/C6/7M4531K99DOc58afxp6yesz50+3p/5Nx1LnMwOvL4j2h/Z4ZfhUjwYsCmRYFZ7B1XRjsitYaYZRH12gIVAom1ujZIVwRbRbJu4alYxthct5tfG+upRBVvDQ4IlmZn0sr9pedWb0FteqqB7qEcZ+kLaKqfYV3sIaXO60/x7Qfi4eaK1VrdBtOXtB69pj8ZsTqG8SnT8FDae6SvLK692QXyy3/fsNVztj8l6tDgD86ehxkBbevwSS61Xg8PwftvAW3sJbeAtv4S28hbfwFt7CW3gLb+Et/D/jUPXmUl4T+PQni/9hDe+g9ak4XCMsb1POTmO6dWS/u2919RO3j8NJNYRQaA+xEoUhycGZ2bIE9aJ8NTZoooe8QjuBRp3zi5QVrZPo3dbiDUjrg9USmmSiqSlXLcN1hK6mh0x0EDI63AHg1yF39ZqAky4asXipe4tLRFWyT5U3ZqUHdczbSHqaKNUr94xg8U1vpQTt+ILsdWE5Eyl4ap67Nsv2hWCQiyoPzTqzPg6HWR1MzpVh0wQulRl8jKK/XcNdys1gda6n183PpbYSh/qRGpXII9nEmcGXp0MzIF2FsYnYxTdWuJnOyoJnfCm50OqYryXwa+oY44fg/bTZiR41isRrfYbHKj4bS0KPuM6APtAjFlAUktzFi3K6R0IgMWC1GYLyRdJSd5oo5OH4uqGdUMnXqKfmb58pqW7H9N1IkuFUf1g5//bqt6SZg8LdHmuvp511bnWfacxKINoTFo0MbzkiVGeZnPlFS6OWIj8WmzgunMB09TNl0CcxkNnAcmm8DnA6ihKElovZq+urT5ASd8mcyxHUYfgf2BW0b2zGzzYPEJjL8s/JsJmJm5QLS/gfQx4ibdcSmGOq8902CeV0QUobV/RVPQVp+EgucyCL9e4SG8WibMtrM99aXqIiUXnGaMKJ0TnK93wlTzFtZzbO9R2NHTtThHP2C5WcXWRSv6dFpt7tbSnxAfJdL5ptG3NjVj5DcOO4Z2vwCAmCe6DK4ZT+gRnH7ScuzdmFUStpkTWIx8Kk0OWQGvpkE44K+31fjwHKMC7mmcPiJ4aJdEqJXInnpHMxX0B9NqMUrCRWcWcFkxTf8W5PQYxpMQBkPNpogCpM0d8T5TiUrOJZthQZhGv6rGy3ie0HUmrr9IFTS8fEVwaKKNGm8AxOcW3Urqub5P2tDnhIf2w6K/lBO0rxN8/yFgmSQ+BbEKkCeyR9F9Be72kRsJ725Guu0w/golVn9rdHajD3aTuKjda4nVMr3psN56v6dWmR9SRpN712waankMZFaSe6Cm3x80jOtfGhtJdiPh58glStfCXYmeuMqPU0mfALPheOi5W4f01NZVs0pA0wcXUNMqoFIVb9jbABDykofbqcRT2THDXePH+yDLtoWWATMzHvdQSY+ZGXIxtazZI/QXGiwbVpvFylNN11Qez6gCZslnR6IiVptdCqV3dSuT23agMPwR86WMMX0kzbnp8g9CcFd/TtoX7fToQe3/BdKx1oYBnAZWdRLmkNIQNDMuteRLvU/ZF19WK5Mqqc8+XxPI2S3yFK3sAOf3kYCFua5A/nksTtfQ1Y0ROzDb8N0B35dgw5DB6X9X7WTh8NnU7PiqqYHkdl3jxk4NIfMlCc2paRUuGRF8Tcw7Dn5nCKgQaZBBnczJbynsPBZIktCeQKiYn7OJ6oUipKXDrNV692tJVuokTliCng1+wClfJh9o7M+XURrse+GxY5KIChpW1s27x1OpsV4EGR36Yl5yk5h8uDPJiyJ8QGk9AaeioHybk+PtTqBy2PoK6TU80S3MSKiNINSrAgQclmytKtUV2oXIr/M1H4pfa+lAHRCe8jKUiuoCU4b4+HRiXT5P2B05DscOnE2B0AZcMaqsgh1qN699Rnw+DO2r84I21reDcIy4K217dLxWDRKlplvs3Sao55K6Iyqd+uAHqPl8PLFJAP38rZmaHXxojBnLBLMObEsALp9Tcvz/9nv9TJU9Y12ABX7qtt+TJenmZztQsJcSwaPmb4WJZleVw0XAeoPrICmAyIfVhvjsvXeZsSOBP/o2L7ONnxShiDtfiSc/SfOwZKnBmRRmUxOXGDwRJotEtV9iFmjBIxnX6fmIzk3DgQtNcUqsg0ddKLycmYnn+qB1RkGPBXI3od4vt5vRtdD2grVA/18oLKIMIxcV91iwKhP2DQzI1uIb1vf9OAjcNmGUsqvGIPcVK/6Zn5ThgWFK4oRmATPz/+l2qJeWkvPrpoyf9fThBFIxh24HJwarCP9Xhlm4mHb4B3ULj/SZuaw3MPTdDOVJG9L/LLT+5zQzr8vuWe5YwFSiImGsebVq0J2tTd32sw6jiIdo8DG8do0mM/L+EuCNitxaE9G+wps+tXRexOhPlb8uLy6UST/rXFX1hgTp5uQptzJ4jROW8GCysN7jpeSWSLjkkc5TkuqNy+kUSersv1X/wTeCbiD8P2uXCu048oWWKwJ3SphddWKam6DWNeljjCx3MmE4pxVL2qlZ6nvQSB/khjQM2dlsUGMCqloT1rfbZXmWdlg37meapl9qaCn+dU3HlXCvaH5pvGAhLLvyMReEu2qsyswthwffVklTQD/97CyhZqqs64w0+3Jg/6yIwmizzh5fyHxFIEdpCY1V4X3UBdM43fhPVOOgkUWd3+O2/qWQ6ImI/1Y5Qw5JVxTDXnKLaQdk/7k9fvNs98a20qKSEy2hImGPi6mwmVi6/yk8GCiWY1VyDcpdouxUALip2nRaOYseZj8U+Dwvuj6+nJedwjRXNulRL9vf+NuN14DI8V1useFI6OT6i9KfrBvECtD8b735nSFYj+PG+DhWu3mPp/+zAyd6ftl3UuK0//c69sppsiSgkWhYnTTj+jMsEw28Qnnj1spiaSF1oKXn0n5DEwKE6MtgT1ZCjCVeNeh+MilOlxkwTlWPuf5WlDJ8dJd3Ki0l18QE+rOOacQtrFTYHiTAPqUAlnBtQK9aFwDErOcF1KeUP+OPp1XIFLK2zzLxJzW+V781LJGGRgmQFzzuWu/xzpBAwrF1qZ72yJxwxPYt8RYJ5jp+jJ8Y0XXsp8E8eZkkFZyI1imW/Kz0SpvWRuCk+YuI0ei25GqSfpYQLqGWv2qTY/sUg4SxDcfunWnxWjNDeZ9OQaid1HkkqTvIQvuvNr3D27ivqJqZqPNR7P63DlAgh6oYVtWXp21Ee3o8fmRWe4InPKV5E580Jdy4a8Qczge/Zqi0Fu804TAvPhtmsvDWIHP5fEPUhaY1StkIYbmQu+HhsjU7BHLsYS6J3Yu2NZslNt2LUCD9Vs13ynKbHw3bdcQSyEK1g21vYgLEW9IZHKxMck7b3azkv58JuuNH2yrLZiBhQszn3X5z9/YV1DUi6SOPOdmyiDviEile7+3/uLlC2/pZzJfklMsgMFQIg8qWk+uumvtRWFNNdgo6CZBjR5oRp91twTTONrJFBqQT6u0+h4zi6wtwTLl6mQDu29dXvUTB2B+3uUz8BKWpl+HmXmP4fseHfx5dMRsBIn/TB4ArrEzZu7wSRm+Y9gk7unCJpuMIhqxwsKb7e8tV4IQufCJtkUDh8L1kTc0De0KbWp+lf8zGr4bkdtR/+O2wkAiKG0VelPkYpwZ2Zd18CEP9pXGMv9spsOK+pRCW3jbH8qH+kcoih4pOzlPiPOtdnV1fHI5Oe6f0asvv3rJ+2l5RhT5cNnxIUIH61DHgVqDY0DxXzXHLkU7scaQh8f1fh2MXhBWeF8ymTb73mrrbhGbWE7mbs6Jg2xoAc/eKDIavvKF2IH23etoMzs8N+UlZGQr48ttbj1Y5e1pyE/lrbOuq//8biVedV94311kpf+BAHqisXjG7OI9O1APr2W1+zW1zzTpuvv2JDwvGT5WxUvKLykjTpr/IhibHhfvk47s9DkX35ufSw44LnZwTCBzhEAqHnvQJnj93VDU2qaNO5VteRg8nL/4XorXM7KArx4UEw2mRjaAQApVgZloG7+HZQCAGAftBcAvlqgGcFzRkpAO9/vpVUTqFY1N323g4c/yn4c2r0+h03/AnyXeNktK1bOf83TCvbVILPw3vAr4x/YofC2A9qxDRup+52rXn3X1KPOlgvL4e0nQRmfElcPa0Co+M0Rm5DJXy+rPV2/OQ/OBi56+3sRzl+78w9QSwMEFAACAAgA6oJaSLE0Q2lKAAAAagAAABsAAAB1bml2ZXJzYWwvdW5pdmVyc2FsLnBuZy54bWyzsa/IzVEoSy0qzszPs1Uy1DNQsrfj5bIpKEoty0wtV6gAihnpGUCAkkIlKrc8M6Ukw1bJwtIYIZaRmpmeUWKrZGZuABfUBxoJAFBLAQIAABQAAgAIAOqCWkgVDq0oZAQAAAcRAAAdAAAAAAAAAAEAAAAAAAAAAAB1bml2ZXJzYWwvY29tbW9uX21lc3NhZ2VzLmxuZ1BLAQIAABQAAgAIAOqCWkgIfgsjKQMAAIYMAAAnAAAAAAAAAAEAAAAAAJ8EAAB1bml2ZXJzYWwvZmxhc2hfcHVibGlzaGluZ19zZXR0aW5ncy54bWxQSwECAAAUAAIACADqglpItfwJZLoCAABVCgAAIQAAAAAAAAABAAAAAAANCAAAdW5pdmVyc2FsL2ZsYXNoX3NraW5fc2V0dGluZ3MueG1sUEsBAgAAFAACAAgA6oJaSCqWD2f+AgAAlwsAACYAAAAAAAAAAQAAAAAABgsAAHVuaXZlcnNhbC9odG1sX3B1Ymxpc2hpbmdfc2V0dGluZ3MueG1sUEsBAgAAFAACAAgA6oJaSGhxUpGaAQAAHwYAAB8AAAAAAAAAAQAAAAAASA4AAHVuaXZlcnNhbC9odG1sX3NraW5fc2V0dGluZ3MuanNQSwECAAAUAAIACADqglpIPTwv0cEAAADlAQAAGgAAAAAAAAABAAAAAAAfEAAAdW5pdmVyc2FsL2kxOG5fcHJlc2V0cy54bWxQSwECAAAUAAIACADqglpIcvzRgWcAAABrAAAAHAAAAAAAAAABAAAAAAAYEQAAdW5pdmVyc2FsL2xvY2FsX3NldHRpbmdzLnhtbFBLAQIAABQAAgAIAESUV0cjtE77+wIAALAIAAAUAAAAAAAAAAEAAAAAALkRAAB1bml2ZXJzYWwvcGxheWVyLnhtbFBLAQIAABQAAgAIAOqCWkhsxJrvRQgAAIYgAAApAAAAAAAAAAEAAAAAAOYUAAB1bml2ZXJzYWwvc2tpbl9jdXN0b21pemF0aW9uX3NldHRpbmdzLnhtbFBLAQIAABQAAgAIAOqCWkhu1FNQAA0AAL8cAAAXAAAAAAAAAAAAAAAAAHIdAAB1bml2ZXJzYWwvdW5pdmVyc2FsLnBuZ1BLAQIAABQAAgAIAOqCWkixNENpSgAAAGoAAAAbAAAAAAAAAAEAAAAAAKcqAAB1bml2ZXJzYWwvdW5pdmVyc2FsLnBuZy54bWxQSwUGAAAAAAsACwBJAwAAKisAAAAA"/>
  <p:tag name="ISPRING_PRESENTATION_TITLE" val="Musso"/>
</p:tagLst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Montserrat-Regular"/>
        <a:ea typeface="Montserrat-Regular"/>
        <a:cs typeface="Montserrat-Regular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Montserrat-Regular"/>
        <a:ea typeface="Montserrat-Regular"/>
        <a:cs typeface="Montserrat-Regular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B9BD5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861</Words>
  <Application>Microsoft Office PowerPoint</Application>
  <PresentationFormat>自定义</PresentationFormat>
  <Paragraphs>178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Helvetica Neue</vt:lpstr>
      <vt:lpstr>Lora</vt:lpstr>
      <vt:lpstr>Montserrat-Regular</vt:lpstr>
      <vt:lpstr>Arial</vt:lpstr>
      <vt:lpstr>Calibri</vt:lpstr>
      <vt:lpstr>Cambria Math</vt:lpstr>
      <vt:lpstr>Times New Roman</vt:lpstr>
      <vt:lpstr>Wingdings</vt:lpstr>
      <vt:lpstr>Default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/>
  <cp:keywords>www.tukuppt.com</cp:keywords>
  <cp:lastModifiedBy/>
  <cp:revision>1</cp:revision>
  <dcterms:modified xsi:type="dcterms:W3CDTF">2026-07-02T14:57:18Z</dcterms:modified>
</cp:coreProperties>
</file>